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318" r:id="rId10"/>
    <p:sldId id="31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316" r:id="rId30"/>
    <p:sldId id="317" r:id="rId31"/>
    <p:sldId id="288" r:id="rId32"/>
    <p:sldId id="293" r:id="rId33"/>
    <p:sldId id="294" r:id="rId34"/>
    <p:sldId id="295" r:id="rId35"/>
    <p:sldId id="296" r:id="rId36"/>
    <p:sldId id="320" r:id="rId37"/>
    <p:sldId id="297" r:id="rId38"/>
    <p:sldId id="298" r:id="rId39"/>
    <p:sldId id="299" r:id="rId40"/>
    <p:sldId id="300" r:id="rId41"/>
    <p:sldId id="302" r:id="rId42"/>
    <p:sldId id="301" r:id="rId43"/>
    <p:sldId id="315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9" r:id="rId52"/>
    <p:sldId id="312" r:id="rId53"/>
    <p:sldId id="313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6063"/>
    <a:srgbClr val="43979B"/>
    <a:srgbClr val="347578"/>
    <a:srgbClr val="3A8286"/>
    <a:srgbClr val="FEED72"/>
    <a:srgbClr val="FFF3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5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64" y="108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063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035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837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258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171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548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783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185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516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16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58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A6D0A-7FCF-4DC7-8F9E-E4FB0BB5CA3A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499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hyperlink" Target="KakaoTalk_20221215_173541115.mp4" TargetMode="Externa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jpeg"/><Relationship Id="rId5" Type="http://schemas.openxmlformats.org/officeDocument/2006/relationships/image" Target="../media/image108.jpeg"/><Relationship Id="rId4" Type="http://schemas.openxmlformats.org/officeDocument/2006/relationships/image" Target="../media/image107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jpe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52208" y="3533111"/>
            <a:ext cx="4106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 w="15875" cmpd="sng">
                  <a:solidFill>
                    <a:srgbClr val="2B6063">
                      <a:alpha val="86000"/>
                    </a:srgbClr>
                  </a:solidFill>
                </a:ln>
                <a:solidFill>
                  <a:srgbClr val="FFF3D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서강대학교 링크 사업단 프로젝트 </a:t>
            </a:r>
            <a:endParaRPr lang="ko-KR" altLang="en-US" sz="2000" b="1" dirty="0">
              <a:ln w="15875" cmpd="sng">
                <a:solidFill>
                  <a:srgbClr val="2B6063">
                    <a:alpha val="86000"/>
                  </a:srgbClr>
                </a:solidFill>
              </a:ln>
              <a:solidFill>
                <a:srgbClr val="FFF3D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28303" y="1363286"/>
            <a:ext cx="775387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200" b="1" dirty="0" smtClean="0">
                <a:ln w="38100" cap="sq" cmpd="thickThin">
                  <a:solidFill>
                    <a:srgbClr val="2B6063">
                      <a:alpha val="95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SOGANG UNIVERSITY</a:t>
            </a:r>
          </a:p>
          <a:p>
            <a:pPr algn="ctr"/>
            <a:endParaRPr lang="en-US" altLang="ko-KR" sz="1100" b="1" dirty="0">
              <a:ln w="38100" cap="sq" cmpd="thickThin">
                <a:solidFill>
                  <a:srgbClr val="2B6063">
                    <a:alpha val="95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  <a:p>
            <a:pPr algn="ctr"/>
            <a:r>
              <a:rPr lang="en-US" altLang="ko-KR" sz="6200" b="1" dirty="0" smtClean="0">
                <a:ln w="38100" cap="sq" cmpd="thickThin">
                  <a:solidFill>
                    <a:srgbClr val="2B6063">
                      <a:alpha val="95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</a:t>
            </a:r>
            <a:endParaRPr lang="ko-KR" altLang="en-US" sz="6200" b="1" dirty="0">
              <a:ln w="38100" cap="sq" cmpd="thickThin">
                <a:solidFill>
                  <a:srgbClr val="2B6063">
                    <a:alpha val="95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0" name="액자 19"/>
          <p:cNvSpPr/>
          <p:nvPr/>
        </p:nvSpPr>
        <p:spPr>
          <a:xfrm>
            <a:off x="1452300" y="914401"/>
            <a:ext cx="8905875" cy="3450210"/>
          </a:xfrm>
          <a:prstGeom prst="frame">
            <a:avLst>
              <a:gd name="adj1" fmla="val 3700"/>
            </a:avLst>
          </a:prstGeom>
          <a:solidFill>
            <a:srgbClr val="FEF298"/>
          </a:solidFill>
          <a:ln w="57150" cmpd="tri">
            <a:solidFill>
              <a:srgbClr val="FFF3D1">
                <a:alpha val="9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43952" y="5279012"/>
            <a:ext cx="28284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[</a:t>
            </a:r>
            <a:r>
              <a:rPr lang="ko-KR" altLang="en-US" sz="2400" b="1" dirty="0" smtClean="0"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빅데이터는 </a:t>
            </a:r>
            <a:r>
              <a:rPr lang="ko-KR" altLang="en-US" sz="2400" b="1" dirty="0" err="1" smtClean="0"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어렵조</a:t>
            </a:r>
            <a:r>
              <a:rPr lang="en-US" altLang="ko-KR" sz="2400" b="1" dirty="0" smtClean="0"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]</a:t>
            </a:r>
          </a:p>
          <a:p>
            <a:pPr algn="ctr"/>
            <a:endParaRPr lang="en-US" altLang="ko-KR" sz="800" b="1" dirty="0" smtClean="0">
              <a:solidFill>
                <a:srgbClr val="FFF3D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03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L 도형 7"/>
          <p:cNvSpPr/>
          <p:nvPr/>
        </p:nvSpPr>
        <p:spPr>
          <a:xfrm>
            <a:off x="1745271" y="3842026"/>
            <a:ext cx="640080" cy="640080"/>
          </a:xfrm>
          <a:prstGeom prst="corner">
            <a:avLst>
              <a:gd name="adj1" fmla="val 27121"/>
              <a:gd name="adj2" fmla="val 28939"/>
            </a:avLst>
          </a:prstGeom>
          <a:solidFill>
            <a:srgbClr val="2B606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385351" y="2364698"/>
            <a:ext cx="7421298" cy="1477328"/>
          </a:xfrm>
          <a:prstGeom prst="rect">
            <a:avLst/>
          </a:prstGeom>
          <a:ln w="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0" b="1" dirty="0" smtClean="0">
                <a:ln w="50800">
                  <a:solidFill>
                    <a:srgbClr val="43979B">
                      <a:alpha val="80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과정</a:t>
            </a:r>
            <a:endParaRPr lang="en-US" altLang="ko-KR" sz="9000" b="1" dirty="0" smtClean="0">
              <a:ln w="50800">
                <a:solidFill>
                  <a:srgbClr val="43979B">
                    <a:alpha val="80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L 도형 8"/>
          <p:cNvSpPr/>
          <p:nvPr/>
        </p:nvSpPr>
        <p:spPr>
          <a:xfrm flipH="1" flipV="1">
            <a:off x="9806649" y="1724618"/>
            <a:ext cx="640080" cy="640080"/>
          </a:xfrm>
          <a:prstGeom prst="corner">
            <a:avLst>
              <a:gd name="adj1" fmla="val 27121"/>
              <a:gd name="adj2" fmla="val 28939"/>
            </a:avLst>
          </a:prstGeom>
          <a:solidFill>
            <a:srgbClr val="2B606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56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7" y="414635"/>
            <a:ext cx="1013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MAIN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" b="541"/>
          <a:stretch/>
        </p:blipFill>
        <p:spPr>
          <a:xfrm>
            <a:off x="451483" y="1087281"/>
            <a:ext cx="5120642" cy="5549382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92858" y="764262"/>
            <a:ext cx="361950" cy="430887"/>
            <a:chOff x="135707" y="865298"/>
            <a:chExt cx="361950" cy="430887"/>
          </a:xfrm>
        </p:grpSpPr>
        <p:sp>
          <p:nvSpPr>
            <p:cNvPr id="14" name="타원 13"/>
            <p:cNvSpPr/>
            <p:nvPr/>
          </p:nvSpPr>
          <p:spPr>
            <a:xfrm>
              <a:off x="135707" y="90880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1881" y="865298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25" name="액자 24"/>
          <p:cNvSpPr/>
          <p:nvPr/>
        </p:nvSpPr>
        <p:spPr>
          <a:xfrm>
            <a:off x="604609" y="3022343"/>
            <a:ext cx="4767491" cy="833710"/>
          </a:xfrm>
          <a:prstGeom prst="frame">
            <a:avLst>
              <a:gd name="adj1" fmla="val 6265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51483" y="2840695"/>
            <a:ext cx="361950" cy="430887"/>
            <a:chOff x="451483" y="2840695"/>
            <a:chExt cx="361950" cy="430887"/>
          </a:xfrm>
        </p:grpSpPr>
        <p:sp>
          <p:nvSpPr>
            <p:cNvPr id="16" name="타원 15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26" name="액자 25"/>
          <p:cNvSpPr/>
          <p:nvPr/>
        </p:nvSpPr>
        <p:spPr>
          <a:xfrm>
            <a:off x="1921965" y="3882217"/>
            <a:ext cx="2192836" cy="334183"/>
          </a:xfrm>
          <a:prstGeom prst="frame">
            <a:avLst>
              <a:gd name="adj1" fmla="val 13900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713140" y="3694059"/>
            <a:ext cx="361950" cy="430887"/>
            <a:chOff x="1654536" y="3651706"/>
            <a:chExt cx="361950" cy="430887"/>
          </a:xfrm>
        </p:grpSpPr>
        <p:sp>
          <p:nvSpPr>
            <p:cNvPr id="19" name="타원 18"/>
            <p:cNvSpPr/>
            <p:nvPr/>
          </p:nvSpPr>
          <p:spPr>
            <a:xfrm>
              <a:off x="1654536" y="369203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10235" y="3651706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3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27" name="액자 26"/>
          <p:cNvSpPr/>
          <p:nvPr/>
        </p:nvSpPr>
        <p:spPr>
          <a:xfrm>
            <a:off x="554808" y="4275254"/>
            <a:ext cx="4979218" cy="1627955"/>
          </a:xfrm>
          <a:prstGeom prst="frame">
            <a:avLst>
              <a:gd name="adj1" fmla="val 4028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95785" y="4097066"/>
            <a:ext cx="361950" cy="430887"/>
            <a:chOff x="367210" y="4077390"/>
            <a:chExt cx="361950" cy="430887"/>
          </a:xfrm>
        </p:grpSpPr>
        <p:sp>
          <p:nvSpPr>
            <p:cNvPr id="21" name="타원 20"/>
            <p:cNvSpPr/>
            <p:nvPr/>
          </p:nvSpPr>
          <p:spPr>
            <a:xfrm>
              <a:off x="367210" y="4117723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13384" y="4077390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4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15" name="액자 14"/>
          <p:cNvSpPr/>
          <p:nvPr/>
        </p:nvSpPr>
        <p:spPr>
          <a:xfrm>
            <a:off x="441959" y="1033831"/>
            <a:ext cx="5130166" cy="547319"/>
          </a:xfrm>
          <a:prstGeom prst="frame">
            <a:avLst>
              <a:gd name="adj1" fmla="val 9108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 페이지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09436" y="1444443"/>
            <a:ext cx="4808716" cy="5793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Header</a:t>
            </a:r>
          </a:p>
          <a:p>
            <a:endParaRPr lang="en-US" altLang="ko-KR" sz="300" b="1" dirty="0" smtClean="0"/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서강대학교 링크 사업단 로고 클릭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메인화면으로 이동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서강대학교 공식 홈페이지 클릭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공식 홈페이지 사이트로 이동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상단 메뉴 클릭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페이지로 이동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및 회원가입 기능 구현</a:t>
            </a: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Main (Button)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페이지로 이동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Main (Search)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4. Main (Notice)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커뮤니티의 게시 글 메인 페이지 공지사항 통합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행사 이미지 슬라이드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5.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Main (Alert)</a:t>
            </a:r>
          </a:p>
          <a:p>
            <a:pPr>
              <a:lnSpc>
                <a:spcPct val="150000"/>
              </a:lnSpc>
            </a:pPr>
            <a:endParaRPr lang="en-US" altLang="ko-KR" sz="300" b="1" dirty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유저 아이디 회원님 환영합니다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6. Footer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- SNS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연동 기능 구현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300" b="1" dirty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31" name="액자 30"/>
          <p:cNvSpPr/>
          <p:nvPr/>
        </p:nvSpPr>
        <p:spPr>
          <a:xfrm>
            <a:off x="4017757" y="5949362"/>
            <a:ext cx="1435737" cy="647765"/>
          </a:xfrm>
          <a:prstGeom prst="frame">
            <a:avLst>
              <a:gd name="adj1" fmla="val 8296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656" y="1962256"/>
            <a:ext cx="1850796" cy="8695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8" name="액자 37"/>
          <p:cNvSpPr/>
          <p:nvPr/>
        </p:nvSpPr>
        <p:spPr>
          <a:xfrm>
            <a:off x="4239124" y="1895475"/>
            <a:ext cx="2012048" cy="993492"/>
          </a:xfrm>
          <a:prstGeom prst="frame">
            <a:avLst>
              <a:gd name="adj1" fmla="val 6086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877174" y="5741215"/>
            <a:ext cx="361950" cy="430887"/>
            <a:chOff x="367210" y="4077390"/>
            <a:chExt cx="361950" cy="430887"/>
          </a:xfrm>
        </p:grpSpPr>
        <p:sp>
          <p:nvSpPr>
            <p:cNvPr id="36" name="타원 35"/>
            <p:cNvSpPr/>
            <p:nvPr/>
          </p:nvSpPr>
          <p:spPr>
            <a:xfrm>
              <a:off x="367210" y="4117723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13384" y="4077390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6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092352" y="1679372"/>
            <a:ext cx="361950" cy="430887"/>
            <a:chOff x="3686759" y="6089301"/>
            <a:chExt cx="361950" cy="430887"/>
          </a:xfrm>
        </p:grpSpPr>
        <p:sp>
          <p:nvSpPr>
            <p:cNvPr id="23" name="타원 22"/>
            <p:cNvSpPr/>
            <p:nvPr/>
          </p:nvSpPr>
          <p:spPr>
            <a:xfrm>
              <a:off x="3686759" y="612454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737695" y="6089301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5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818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LOGIN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r="353"/>
          <a:stretch/>
        </p:blipFill>
        <p:spPr>
          <a:xfrm>
            <a:off x="451484" y="1108804"/>
            <a:ext cx="5118480" cy="552786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765527"/>
            <a:ext cx="4808716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Login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로그인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회원가입으로  구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</a:t>
            </a: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Login (Login Alert)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잘못된 비밀번호 또는 아이디 입력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또는 비밀번호를 확인해주세요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2088" y="4098175"/>
            <a:ext cx="618196" cy="199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l="3878" t="17606" r="3061" b="11972"/>
          <a:stretch/>
        </p:blipFill>
        <p:spPr>
          <a:xfrm>
            <a:off x="3267076" y="1838325"/>
            <a:ext cx="2171700" cy="476250"/>
          </a:xfrm>
          <a:prstGeom prst="rect">
            <a:avLst/>
          </a:prstGeom>
        </p:spPr>
      </p:pic>
      <p:sp>
        <p:nvSpPr>
          <p:cNvPr id="39" name="액자 38"/>
          <p:cNvSpPr/>
          <p:nvPr/>
        </p:nvSpPr>
        <p:spPr>
          <a:xfrm>
            <a:off x="3456506" y="2812068"/>
            <a:ext cx="1496494" cy="1664682"/>
          </a:xfrm>
          <a:prstGeom prst="frame">
            <a:avLst>
              <a:gd name="adj1" fmla="val 5898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3281746" y="2590732"/>
            <a:ext cx="361950" cy="430887"/>
            <a:chOff x="135707" y="865298"/>
            <a:chExt cx="361950" cy="430887"/>
          </a:xfrm>
        </p:grpSpPr>
        <p:sp>
          <p:nvSpPr>
            <p:cNvPr id="37" name="타원 36"/>
            <p:cNvSpPr/>
            <p:nvPr/>
          </p:nvSpPr>
          <p:spPr>
            <a:xfrm>
              <a:off x="135707" y="90880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81881" y="865298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43" name="액자 42"/>
          <p:cNvSpPr/>
          <p:nvPr/>
        </p:nvSpPr>
        <p:spPr>
          <a:xfrm>
            <a:off x="3157402" y="1758391"/>
            <a:ext cx="2355411" cy="611005"/>
          </a:xfrm>
          <a:prstGeom prst="frame">
            <a:avLst>
              <a:gd name="adj1" fmla="val 12134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2905126" y="2060296"/>
            <a:ext cx="361950" cy="430887"/>
            <a:chOff x="451483" y="2840695"/>
            <a:chExt cx="361950" cy="430887"/>
          </a:xfrm>
        </p:grpSpPr>
        <p:sp>
          <p:nvSpPr>
            <p:cNvPr id="41" name="타원 40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059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JOIN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4" y="1108803"/>
            <a:ext cx="5118480" cy="552786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98852"/>
            <a:ext cx="48087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Member Service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회원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서비스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회원가입으로  구성</a:t>
            </a: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Join Membership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회원가입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휴대전화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소속 명 작성 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중복 체크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</a:t>
            </a:r>
            <a:r>
              <a:rPr lang="en-US" altLang="ko-KR" sz="1500" b="1" dirty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Join Membership (</a:t>
            </a:r>
            <a:r>
              <a:rPr lang="ko-KR" altLang="en-US" sz="1500" b="1" dirty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회원가입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회원 가입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안내 사항 설명 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동의 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기업 회원가입과 개인 회원가입으로 분류 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500" b="1" dirty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액자 34"/>
          <p:cNvSpPr/>
          <p:nvPr/>
        </p:nvSpPr>
        <p:spPr>
          <a:xfrm>
            <a:off x="1381989" y="2726575"/>
            <a:ext cx="3990111" cy="3790603"/>
          </a:xfrm>
          <a:prstGeom prst="frame">
            <a:avLst>
              <a:gd name="adj1" fmla="val 2251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5109624" y="2529187"/>
            <a:ext cx="361950" cy="430887"/>
            <a:chOff x="451483" y="2840695"/>
            <a:chExt cx="361950" cy="430887"/>
          </a:xfrm>
        </p:grpSpPr>
        <p:sp>
          <p:nvSpPr>
            <p:cNvPr id="33" name="타원 32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612088" y="4098175"/>
            <a:ext cx="618196" cy="199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액자 30"/>
          <p:cNvSpPr/>
          <p:nvPr/>
        </p:nvSpPr>
        <p:spPr>
          <a:xfrm>
            <a:off x="486811" y="3037197"/>
            <a:ext cx="859851" cy="1086407"/>
          </a:xfrm>
          <a:prstGeom prst="frame">
            <a:avLst>
              <a:gd name="adj1" fmla="val 8454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05836" y="2879944"/>
            <a:ext cx="361950" cy="430887"/>
            <a:chOff x="135707" y="865298"/>
            <a:chExt cx="361950" cy="430887"/>
          </a:xfrm>
        </p:grpSpPr>
        <p:sp>
          <p:nvSpPr>
            <p:cNvPr id="28" name="타원 27"/>
            <p:cNvSpPr/>
            <p:nvPr/>
          </p:nvSpPr>
          <p:spPr>
            <a:xfrm>
              <a:off x="135707" y="90880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1881" y="865298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4123113" y="4297680"/>
            <a:ext cx="523702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l="19011" t="24498" r="4953" b="1409"/>
          <a:stretch/>
        </p:blipFill>
        <p:spPr>
          <a:xfrm>
            <a:off x="4400467" y="3901921"/>
            <a:ext cx="2100001" cy="24446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6" name="액자 25"/>
          <p:cNvSpPr/>
          <p:nvPr/>
        </p:nvSpPr>
        <p:spPr>
          <a:xfrm>
            <a:off x="4389114" y="3898005"/>
            <a:ext cx="2111354" cy="2467577"/>
          </a:xfrm>
          <a:prstGeom prst="frame">
            <a:avLst>
              <a:gd name="adj1" fmla="val 2251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6277734" y="3692717"/>
            <a:ext cx="361950" cy="430887"/>
            <a:chOff x="1654536" y="3651706"/>
            <a:chExt cx="361950" cy="430887"/>
          </a:xfrm>
        </p:grpSpPr>
        <p:sp>
          <p:nvSpPr>
            <p:cNvPr id="24" name="타원 23"/>
            <p:cNvSpPr/>
            <p:nvPr/>
          </p:nvSpPr>
          <p:spPr>
            <a:xfrm>
              <a:off x="1654536" y="369203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10235" y="3651706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3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858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COMPANY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4" y="1108803"/>
            <a:ext cx="5118480" cy="552786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기업 사업 신청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40661"/>
            <a:ext cx="4808716" cy="3254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Company Business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사업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신청서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기업 신청 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 신청서 작성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첨부 파일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Date Picker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달력 선택</a:t>
            </a:r>
            <a:r>
              <a:rPr lang="en-US" altLang="ko-KR" sz="1500" b="1" dirty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  <a:endParaRPr lang="en-US" altLang="ko-KR" sz="15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 신청서 작성 중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 기간 설정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Company Business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사업 신청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관리자가 사업 신청 승인 처리 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학생 회원 모드에서 승인된 사업 신청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14" name="액자 13"/>
          <p:cNvSpPr/>
          <p:nvPr/>
        </p:nvSpPr>
        <p:spPr>
          <a:xfrm>
            <a:off x="1853738" y="3034145"/>
            <a:ext cx="2992582" cy="3542775"/>
          </a:xfrm>
          <a:prstGeom prst="frame">
            <a:avLst>
              <a:gd name="adj1" fmla="val 2870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746269" y="2893683"/>
            <a:ext cx="361950" cy="430887"/>
            <a:chOff x="1151822" y="3142061"/>
            <a:chExt cx="361950" cy="430887"/>
          </a:xfrm>
        </p:grpSpPr>
        <p:sp>
          <p:nvSpPr>
            <p:cNvPr id="12" name="타원 11"/>
            <p:cNvSpPr/>
            <p:nvPr/>
          </p:nvSpPr>
          <p:spPr>
            <a:xfrm>
              <a:off x="1151822" y="317921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97996" y="3142061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779" y="1778924"/>
            <a:ext cx="2050370" cy="29343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8" name="Picture 4" descr="postfiles.pstatic.net/MjAyMDEyMDFfMjYz/MDAxNjA2ODA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440" y="5198876"/>
            <a:ext cx="1590694" cy="11259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모서리가 둥근 직사각형 3"/>
          <p:cNvSpPr/>
          <p:nvPr/>
        </p:nvSpPr>
        <p:spPr>
          <a:xfrm>
            <a:off x="3775075" y="5619749"/>
            <a:ext cx="282575" cy="123825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달력 - 무료 시간과 날짜개 아이콘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481" y="5645004"/>
            <a:ext cx="73314" cy="7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/>
          <p:cNvGrpSpPr/>
          <p:nvPr/>
        </p:nvGrpSpPr>
        <p:grpSpPr>
          <a:xfrm>
            <a:off x="3441292" y="5287431"/>
            <a:ext cx="361950" cy="430887"/>
            <a:chOff x="451483" y="2840695"/>
            <a:chExt cx="361950" cy="430887"/>
          </a:xfrm>
        </p:grpSpPr>
        <p:sp>
          <p:nvSpPr>
            <p:cNvPr id="23" name="타원 22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25" name="액자 24"/>
          <p:cNvSpPr/>
          <p:nvPr/>
        </p:nvSpPr>
        <p:spPr>
          <a:xfrm>
            <a:off x="3736180" y="5584030"/>
            <a:ext cx="361951" cy="197645"/>
          </a:xfrm>
          <a:prstGeom prst="frame">
            <a:avLst>
              <a:gd name="adj1" fmla="val 21799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액자 29"/>
          <p:cNvSpPr/>
          <p:nvPr/>
        </p:nvSpPr>
        <p:spPr>
          <a:xfrm>
            <a:off x="4478440" y="1712422"/>
            <a:ext cx="2197679" cy="3075709"/>
          </a:xfrm>
          <a:prstGeom prst="frame">
            <a:avLst>
              <a:gd name="adj1" fmla="val 3166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4264990" y="1467134"/>
            <a:ext cx="361950" cy="430887"/>
            <a:chOff x="1654536" y="3651706"/>
            <a:chExt cx="361950" cy="430887"/>
          </a:xfrm>
        </p:grpSpPr>
        <p:sp>
          <p:nvSpPr>
            <p:cNvPr id="27" name="타원 26"/>
            <p:cNvSpPr/>
            <p:nvPr/>
          </p:nvSpPr>
          <p:spPr>
            <a:xfrm>
              <a:off x="1654536" y="369203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710235" y="3651706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3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446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EQUIPMENT RESERVATION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"/>
          <a:stretch/>
        </p:blipFill>
        <p:spPr>
          <a:xfrm>
            <a:off x="451483" y="1087280"/>
            <a:ext cx="5118480" cy="5549383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081" y="1852836"/>
            <a:ext cx="2739507" cy="31523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2" name="액자 31"/>
          <p:cNvSpPr/>
          <p:nvPr/>
        </p:nvSpPr>
        <p:spPr>
          <a:xfrm>
            <a:off x="1396538" y="2967644"/>
            <a:ext cx="1407359" cy="1454727"/>
          </a:xfrm>
          <a:prstGeom prst="frame">
            <a:avLst>
              <a:gd name="adj1" fmla="val 4531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231728" y="2784931"/>
            <a:ext cx="361950" cy="430887"/>
            <a:chOff x="1158172" y="2742011"/>
            <a:chExt cx="361950" cy="430887"/>
          </a:xfrm>
        </p:grpSpPr>
        <p:sp>
          <p:nvSpPr>
            <p:cNvPr id="24" name="타원 23"/>
            <p:cNvSpPr/>
            <p:nvPr/>
          </p:nvSpPr>
          <p:spPr>
            <a:xfrm>
              <a:off x="1158172" y="277916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04346" y="2742011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33" name="타원 32"/>
          <p:cNvSpPr/>
          <p:nvPr/>
        </p:nvSpPr>
        <p:spPr>
          <a:xfrm>
            <a:off x="4420233" y="5833278"/>
            <a:ext cx="361950" cy="361950"/>
          </a:xfrm>
          <a:prstGeom prst="ellipse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액자 34"/>
          <p:cNvSpPr/>
          <p:nvPr/>
        </p:nvSpPr>
        <p:spPr>
          <a:xfrm>
            <a:off x="4603749" y="5862513"/>
            <a:ext cx="801871" cy="332715"/>
          </a:xfrm>
          <a:prstGeom prst="frame">
            <a:avLst>
              <a:gd name="adj1" fmla="val 16285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466407" y="5783420"/>
            <a:ext cx="2600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rgbClr val="FEED72"/>
                </a:solidFill>
              </a:rPr>
              <a:t>2</a:t>
            </a:r>
            <a:endParaRPr lang="ko-KR" altLang="en-US" sz="2200" b="1" dirty="0">
              <a:solidFill>
                <a:srgbClr val="FEED72"/>
              </a:solidFill>
            </a:endParaRPr>
          </a:p>
        </p:txBody>
      </p:sp>
      <p:sp>
        <p:nvSpPr>
          <p:cNvPr id="38" name="액자 37"/>
          <p:cNvSpPr/>
          <p:nvPr/>
        </p:nvSpPr>
        <p:spPr>
          <a:xfrm>
            <a:off x="3691762" y="2044360"/>
            <a:ext cx="2743826" cy="1096759"/>
          </a:xfrm>
          <a:prstGeom prst="frame">
            <a:avLst>
              <a:gd name="adj1" fmla="val 6772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장비지원</a:t>
            </a:r>
            <a:r>
              <a:rPr lang="en-US" altLang="ko-KR" sz="1600" b="1" dirty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보유 장비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40661"/>
            <a:ext cx="4808716" cy="3485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Main Equipment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보유 장비 메인 페이지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메인 페이지 장비 이미지 미리 보기와 담당자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담당자 전화번호 표현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가능할 경우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가능 표시 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불가능 일 경우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불가능 표시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Main Equipment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장비 추가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모드일 경우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추가 버튼 생성되어 장비 추가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Main Equipment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장비 예약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모델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담당자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담당자 전화번호</a:t>
            </a:r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예약하기 클릭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예약 날짜 선택하여 예약 신청 완료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138738" y="2833688"/>
            <a:ext cx="335756" cy="166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867275" y="2576539"/>
            <a:ext cx="400049" cy="71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506024" y="1893169"/>
            <a:ext cx="361950" cy="361950"/>
          </a:xfrm>
          <a:prstGeom prst="ellipse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561723" y="1852836"/>
            <a:ext cx="2600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rgbClr val="FEED72"/>
                </a:solidFill>
              </a:rPr>
              <a:t>3</a:t>
            </a:r>
            <a:endParaRPr lang="ko-KR" altLang="en-US" sz="2200" b="1" dirty="0">
              <a:solidFill>
                <a:srgbClr val="FEED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19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RENTAL MANAGEMENT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309"/>
          <a:stretch/>
        </p:blipFill>
        <p:spPr>
          <a:xfrm>
            <a:off x="451485" y="1108803"/>
            <a:ext cx="5118480" cy="552786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장비 대여 관리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40661"/>
            <a:ext cx="4808716" cy="3485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Manager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관리자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모드에서 회원 관리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대여 관리 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Equipment rental management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대여 관리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콤보 박스를 통해 장비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신청자 명 검색 기능 구현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Equipment rental management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대여 신청자 관리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관리자는 대여 관리에서 글 번호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신청자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등록일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현황 확인 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대여 등록일 순으로 나열되며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 번호 자동 생성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현황 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대기 중 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경우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상단으로 고정 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34" name="액자 33"/>
          <p:cNvSpPr/>
          <p:nvPr/>
        </p:nvSpPr>
        <p:spPr>
          <a:xfrm>
            <a:off x="548640" y="3268028"/>
            <a:ext cx="777240" cy="1454727"/>
          </a:xfrm>
          <a:prstGeom prst="frame">
            <a:avLst>
              <a:gd name="adj1" fmla="val 8454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367665" y="3147130"/>
            <a:ext cx="361950" cy="430887"/>
            <a:chOff x="1158172" y="2742011"/>
            <a:chExt cx="361950" cy="430887"/>
          </a:xfrm>
        </p:grpSpPr>
        <p:sp>
          <p:nvSpPr>
            <p:cNvPr id="32" name="타원 31"/>
            <p:cNvSpPr/>
            <p:nvPr/>
          </p:nvSpPr>
          <p:spPr>
            <a:xfrm>
              <a:off x="1158172" y="277916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04346" y="2742011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38" name="액자 37"/>
          <p:cNvSpPr/>
          <p:nvPr/>
        </p:nvSpPr>
        <p:spPr>
          <a:xfrm>
            <a:off x="1375229" y="3436514"/>
            <a:ext cx="2257433" cy="437215"/>
          </a:xfrm>
          <a:prstGeom prst="frame">
            <a:avLst>
              <a:gd name="adj1" fmla="val 15136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461268" y="3187646"/>
            <a:ext cx="361950" cy="430887"/>
            <a:chOff x="451483" y="2840695"/>
            <a:chExt cx="361950" cy="430887"/>
          </a:xfrm>
        </p:grpSpPr>
        <p:sp>
          <p:nvSpPr>
            <p:cNvPr id="36" name="타원 35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42" name="액자 41"/>
          <p:cNvSpPr/>
          <p:nvPr/>
        </p:nvSpPr>
        <p:spPr>
          <a:xfrm>
            <a:off x="1349491" y="4074327"/>
            <a:ext cx="4095345" cy="1528452"/>
          </a:xfrm>
          <a:prstGeom prst="frame">
            <a:avLst>
              <a:gd name="adj1" fmla="val 4831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5245661" y="3861276"/>
            <a:ext cx="361950" cy="430887"/>
            <a:chOff x="1654536" y="3651706"/>
            <a:chExt cx="361950" cy="430887"/>
          </a:xfrm>
        </p:grpSpPr>
        <p:sp>
          <p:nvSpPr>
            <p:cNvPr id="40" name="타원 39"/>
            <p:cNvSpPr/>
            <p:nvPr/>
          </p:nvSpPr>
          <p:spPr>
            <a:xfrm>
              <a:off x="1654536" y="369203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710235" y="3651706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3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167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COMMUNITY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336"/>
          <a:stretch/>
        </p:blipFill>
        <p:spPr>
          <a:xfrm>
            <a:off x="451484" y="1108803"/>
            <a:ext cx="5118480" cy="552786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커뮤니티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98852"/>
            <a:ext cx="4808716" cy="27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Main</a:t>
            </a:r>
            <a:r>
              <a:rPr lang="ko-KR" altLang="en-US" sz="1500" b="1" dirty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Community (Side MENU)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커뮤니티 관련 공지사항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언론보도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자료실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Q&amp;A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구성</a:t>
            </a: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Main Notice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공지사항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페이지에 글 번호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작성자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조회수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 표현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 글 작성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 번호 생성되어 이전 게시 글 자동 번호 부여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Main Notice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공지사항 글 게시 및 삭제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모드일 경우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공지사항 게시 글 작성 및 삭제 기능 구현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13" name="액자 12"/>
          <p:cNvSpPr/>
          <p:nvPr/>
        </p:nvSpPr>
        <p:spPr>
          <a:xfrm>
            <a:off x="1390650" y="3352799"/>
            <a:ext cx="3962745" cy="1123951"/>
          </a:xfrm>
          <a:prstGeom prst="frame">
            <a:avLst>
              <a:gd name="adj1" fmla="val 6226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92786" y="3091527"/>
            <a:ext cx="361950" cy="430887"/>
            <a:chOff x="451483" y="2840695"/>
            <a:chExt cx="361950" cy="430887"/>
          </a:xfrm>
        </p:grpSpPr>
        <p:sp>
          <p:nvSpPr>
            <p:cNvPr id="16" name="타원 15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19" name="액자 18"/>
          <p:cNvSpPr/>
          <p:nvPr/>
        </p:nvSpPr>
        <p:spPr>
          <a:xfrm>
            <a:off x="647700" y="3712728"/>
            <a:ext cx="693602" cy="1862204"/>
          </a:xfrm>
          <a:prstGeom prst="frame">
            <a:avLst>
              <a:gd name="adj1" fmla="val 9109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99360" y="3483887"/>
            <a:ext cx="361950" cy="430887"/>
            <a:chOff x="1151822" y="3142061"/>
            <a:chExt cx="361950" cy="430887"/>
          </a:xfrm>
        </p:grpSpPr>
        <p:sp>
          <p:nvSpPr>
            <p:cNvPr id="11" name="타원 10"/>
            <p:cNvSpPr/>
            <p:nvPr/>
          </p:nvSpPr>
          <p:spPr>
            <a:xfrm>
              <a:off x="1151822" y="317921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97996" y="3142061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26" name="액자 25"/>
          <p:cNvSpPr/>
          <p:nvPr/>
        </p:nvSpPr>
        <p:spPr>
          <a:xfrm>
            <a:off x="2564116" y="4550376"/>
            <a:ext cx="1361530" cy="469299"/>
          </a:xfrm>
          <a:prstGeom prst="frame">
            <a:avLst>
              <a:gd name="adj1" fmla="val 13326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2357508" y="4550376"/>
            <a:ext cx="361950" cy="430887"/>
            <a:chOff x="1654536" y="3651706"/>
            <a:chExt cx="361950" cy="430887"/>
          </a:xfrm>
        </p:grpSpPr>
        <p:sp>
          <p:nvSpPr>
            <p:cNvPr id="24" name="타원 23"/>
            <p:cNvSpPr/>
            <p:nvPr/>
          </p:nvSpPr>
          <p:spPr>
            <a:xfrm>
              <a:off x="1654536" y="369203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10235" y="3651706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3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039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USE CASE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61268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유스케이스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28" y="2038647"/>
            <a:ext cx="3906127" cy="399849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148145" y="2038648"/>
            <a:ext cx="5961815" cy="3998496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433897" y="2183260"/>
            <a:ext cx="5372650" cy="3716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서강대학교 링크 사업단</a:t>
            </a:r>
            <a:endParaRPr lang="en-US" altLang="ko-KR" sz="2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800" dirty="0" smtClean="0">
              <a:solidFill>
                <a:schemeClr val="bg1"/>
              </a:solidFill>
            </a:endParaRPr>
          </a:p>
          <a:p>
            <a:r>
              <a:rPr lang="en-US" altLang="ko-KR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[</a:t>
            </a:r>
            <a:r>
              <a:rPr lang="ko-KR" altLang="en-US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사업 프로그램 관리 시스템</a:t>
            </a:r>
            <a:r>
              <a:rPr lang="en-US" altLang="ko-KR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]</a:t>
            </a:r>
          </a:p>
          <a:p>
            <a:endParaRPr lang="en-US" altLang="ko-KR" sz="11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기업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 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회원가입과 로그인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 공고 확인을 할 수 있으며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 공고 확인을 통해 사업 신청이 가능해진다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회원 관리를 통해 기업과 학생으로 나눠 회원관리를 할 수 있다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프로그램 관리를 통해 사업 공고 신청을 확인하여 승인 처리 후 사업 프로그램을 </a:t>
            </a:r>
            <a:endParaRPr lang="en-US" altLang="ko-KR" sz="11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업로드한다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커뮤니티 관리를 통해 공지사항 작성 및 수정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그리고 삭제가 가능하다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 회원가입과 로그인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 프로그램 확인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 프로그램 검색을 할 수 있으며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 프로그램은 확인 후 사업 프로그램을 신청 할 수 있다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endParaRPr lang="en-US" altLang="ko-KR" sz="11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381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USE CASE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61268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유스</a:t>
            </a:r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 케이스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27" y="2038647"/>
            <a:ext cx="3906127" cy="399849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148145" y="2038648"/>
            <a:ext cx="5961815" cy="3998496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433896" y="2449273"/>
            <a:ext cx="537265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서강대학교 링크 사업단</a:t>
            </a:r>
            <a:endParaRPr lang="en-US" altLang="ko-KR" sz="2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800" dirty="0" smtClean="0">
              <a:solidFill>
                <a:schemeClr val="bg1"/>
              </a:solidFill>
            </a:endParaRPr>
          </a:p>
          <a:p>
            <a:r>
              <a:rPr lang="en-US" altLang="ko-KR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[</a:t>
            </a:r>
            <a:r>
              <a:rPr lang="ko-KR" altLang="en-US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장비 대여 관리 시스템</a:t>
            </a:r>
            <a:r>
              <a:rPr lang="en-US" altLang="ko-KR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]</a:t>
            </a:r>
          </a:p>
          <a:p>
            <a:endParaRPr lang="en-US" altLang="ko-KR" sz="11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기업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 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 회원가입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장비 공급 신청을 할 수 있다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장비 공급 신청을 통해 사업 프로그램에 필요한 장비를 공급할 수 있다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회원관리를 통해 기업과 학생으로 나눠 회원관리를 할 수 있다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장비 대여 관리를 통해 장비 예약 신청을 확인 및 취소가 가능하다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 회원가입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장비 검색</a:t>
            </a:r>
            <a:r>
              <a:rPr lang="en-US" altLang="ko-KR" sz="11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및 대여 예약</a:t>
            </a:r>
            <a:r>
              <a:rPr lang="en-US" altLang="ko-KR" sz="11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그리고 취소가 가능하다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en-US" altLang="ko-KR" sz="11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113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31750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CONTENTS</a:t>
            </a:r>
            <a:endParaRPr lang="ko-KR" altLang="en-US" sz="5000" b="1" dirty="0">
              <a:ln w="31750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827789" y="2072879"/>
            <a:ext cx="8534400" cy="790575"/>
            <a:chOff x="990600" y="1905000"/>
            <a:chExt cx="8534400" cy="790575"/>
          </a:xfrm>
          <a:solidFill>
            <a:srgbClr val="43979B"/>
          </a:solidFill>
        </p:grpSpPr>
        <p:sp>
          <p:nvSpPr>
            <p:cNvPr id="4" name="직사각형 3"/>
            <p:cNvSpPr/>
            <p:nvPr/>
          </p:nvSpPr>
          <p:spPr>
            <a:xfrm>
              <a:off x="990600" y="1905000"/>
              <a:ext cx="101917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276475" y="1905000"/>
              <a:ext cx="724852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827789" y="3496866"/>
            <a:ext cx="8534400" cy="790575"/>
            <a:chOff x="990600" y="3328987"/>
            <a:chExt cx="8534400" cy="790575"/>
          </a:xfrm>
          <a:solidFill>
            <a:srgbClr val="FEF298"/>
          </a:solidFill>
        </p:grpSpPr>
        <p:sp>
          <p:nvSpPr>
            <p:cNvPr id="11" name="직사각형 10"/>
            <p:cNvSpPr/>
            <p:nvPr/>
          </p:nvSpPr>
          <p:spPr>
            <a:xfrm>
              <a:off x="990600" y="3328987"/>
              <a:ext cx="101917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276475" y="3328987"/>
              <a:ext cx="7248525" cy="790575"/>
            </a:xfrm>
            <a:prstGeom prst="rect">
              <a:avLst/>
            </a:prstGeom>
            <a:solidFill>
              <a:srgbClr val="FEED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827789" y="4866084"/>
            <a:ext cx="8534400" cy="795337"/>
            <a:chOff x="990600" y="4698205"/>
            <a:chExt cx="8534400" cy="795337"/>
          </a:xfrm>
          <a:solidFill>
            <a:srgbClr val="347578"/>
          </a:solidFill>
        </p:grpSpPr>
        <p:sp>
          <p:nvSpPr>
            <p:cNvPr id="12" name="직사각형 11"/>
            <p:cNvSpPr/>
            <p:nvPr/>
          </p:nvSpPr>
          <p:spPr>
            <a:xfrm>
              <a:off x="990600" y="4698205"/>
              <a:ext cx="101917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276475" y="4702967"/>
              <a:ext cx="724852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827789" y="2072879"/>
            <a:ext cx="1019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ko-KR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27789" y="3507432"/>
            <a:ext cx="1019175" cy="769441"/>
          </a:xfrm>
          <a:prstGeom prst="rect">
            <a:avLst/>
          </a:prstGeom>
          <a:solidFill>
            <a:srgbClr val="FEED7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ko-KR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27789" y="4876650"/>
            <a:ext cx="1019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ko-KR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13664" y="2149123"/>
            <a:ext cx="3145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개요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13664" y="3568986"/>
            <a:ext cx="3145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과정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13664" y="4938204"/>
            <a:ext cx="3145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결과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019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9966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FLOW CHART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56593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프로세스 흐름도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2B6063"/>
            </a:solidFill>
            <a:ln>
              <a:noFill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EF298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2B6063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84666"/>
                <a:ext cx="1019175" cy="769441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14" name="그룹 13"/>
          <p:cNvGrpSpPr/>
          <p:nvPr/>
        </p:nvGrpSpPr>
        <p:grpSpPr>
          <a:xfrm>
            <a:off x="1608496" y="1653085"/>
            <a:ext cx="8931284" cy="4332079"/>
            <a:chOff x="-7182720" y="328197"/>
            <a:chExt cx="7034707" cy="370866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09" r="3359" b="17504"/>
            <a:stretch/>
          </p:blipFill>
          <p:spPr>
            <a:xfrm>
              <a:off x="-7182720" y="2297081"/>
              <a:ext cx="3555151" cy="1739777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2" t="7177" r="4736" b="10734"/>
            <a:stretch/>
          </p:blipFill>
          <p:spPr>
            <a:xfrm>
              <a:off x="-3627569" y="328197"/>
              <a:ext cx="3479556" cy="1968884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4" t="19378" r="11918" b="14481"/>
            <a:stretch/>
          </p:blipFill>
          <p:spPr>
            <a:xfrm>
              <a:off x="-3627569" y="2297081"/>
              <a:ext cx="3479556" cy="1739778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9" t="5360" r="2583" b="7821"/>
            <a:stretch/>
          </p:blipFill>
          <p:spPr>
            <a:xfrm>
              <a:off x="-7182720" y="328197"/>
              <a:ext cx="3555151" cy="19688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214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0552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Functional Definition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63734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기능 정의서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ED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21437" cy="790575"/>
              <a:chOff x="1827789" y="2072879"/>
              <a:chExt cx="1021437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FEED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30051" y="2083445"/>
                <a:ext cx="1019175" cy="769441"/>
              </a:xfrm>
              <a:prstGeom prst="rect">
                <a:avLst/>
              </a:prstGeom>
              <a:solidFill>
                <a:srgbClr val="FEED72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176" r="353" b="217"/>
          <a:stretch/>
        </p:blipFill>
        <p:spPr>
          <a:xfrm>
            <a:off x="1261446" y="1626437"/>
            <a:ext cx="3413518" cy="44814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1" r="375" b="309"/>
          <a:stretch/>
        </p:blipFill>
        <p:spPr>
          <a:xfrm>
            <a:off x="4730576" y="1626437"/>
            <a:ext cx="3483291" cy="44814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l="-1" r="295" b="813"/>
          <a:stretch/>
        </p:blipFill>
        <p:spPr>
          <a:xfrm>
            <a:off x="8269479" y="1626437"/>
            <a:ext cx="3134843" cy="127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3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Sequence Diagram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Admin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380" y="1842195"/>
            <a:ext cx="9572735" cy="40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9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Sequence Diagram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Board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379" y="1842195"/>
            <a:ext cx="9572735" cy="40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Sequence Diagram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Company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379" y="1842195"/>
            <a:ext cx="9572735" cy="40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4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Sequence Diagram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Equipment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4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457" y="1842195"/>
            <a:ext cx="9570657" cy="40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80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Sequence Diagram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Member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5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456" y="1842195"/>
            <a:ext cx="9570657" cy="40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24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Sequence Diagram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My Page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6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1228" b="3780"/>
          <a:stretch/>
        </p:blipFill>
        <p:spPr>
          <a:xfrm>
            <a:off x="1554597" y="1842195"/>
            <a:ext cx="9570657" cy="40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3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Big Data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14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빅데이터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2B6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2B60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83445"/>
                <a:ext cx="1019175" cy="769441"/>
              </a:xfrm>
              <a:prstGeom prst="rect">
                <a:avLst/>
              </a:prstGeom>
              <a:solidFill>
                <a:srgbClr val="2B6063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PNG, SVG, GIF의 흰색 커서 일러스트레이션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112" y="4527919"/>
            <a:ext cx="254596" cy="22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EE57489-68F1-D6F2-5ABC-B115FFB5D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348" y="1843371"/>
            <a:ext cx="4544652" cy="402850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C9F6951-EB1C-A818-4CED-69AB8A068A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9"/>
          <a:stretch/>
        </p:blipFill>
        <p:spPr>
          <a:xfrm>
            <a:off x="6239553" y="1842195"/>
            <a:ext cx="4882876" cy="402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1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Big Data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14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빅데이터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2B6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2B60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93886"/>
                <a:ext cx="1019175" cy="769441"/>
              </a:xfrm>
              <a:prstGeom prst="rect">
                <a:avLst/>
              </a:prstGeom>
              <a:solidFill>
                <a:srgbClr val="2B6063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PNG, SVG, GIF의 흰색 커서 일러스트레이션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112" y="4527919"/>
            <a:ext cx="254596" cy="22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FE3F6DB-A289-BB1E-68F4-5BF4AAC5FE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45" b="10196"/>
          <a:stretch/>
        </p:blipFill>
        <p:spPr>
          <a:xfrm>
            <a:off x="1551348" y="1842195"/>
            <a:ext cx="4538576" cy="402968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B3FED2F-8EEA-CD2F-B544-0FAF1EF5AF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553" y="1842195"/>
            <a:ext cx="4882876" cy="402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31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L 도형 7"/>
          <p:cNvSpPr/>
          <p:nvPr/>
        </p:nvSpPr>
        <p:spPr>
          <a:xfrm>
            <a:off x="1745271" y="3842026"/>
            <a:ext cx="640080" cy="640080"/>
          </a:xfrm>
          <a:prstGeom prst="corner">
            <a:avLst>
              <a:gd name="adj1" fmla="val 27121"/>
              <a:gd name="adj2" fmla="val 28939"/>
            </a:avLst>
          </a:prstGeom>
          <a:solidFill>
            <a:srgbClr val="2B606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385351" y="2364698"/>
            <a:ext cx="7421298" cy="1477328"/>
          </a:xfrm>
          <a:prstGeom prst="rect">
            <a:avLst/>
          </a:prstGeom>
          <a:ln w="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0" b="1" dirty="0" smtClean="0">
                <a:ln w="50800">
                  <a:solidFill>
                    <a:srgbClr val="43979B">
                      <a:alpha val="80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개요</a:t>
            </a:r>
            <a:endParaRPr lang="en-US" altLang="ko-KR" sz="9000" b="1" dirty="0" smtClean="0">
              <a:ln w="50800">
                <a:solidFill>
                  <a:srgbClr val="43979B">
                    <a:alpha val="80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L 도형 8"/>
          <p:cNvSpPr/>
          <p:nvPr/>
        </p:nvSpPr>
        <p:spPr>
          <a:xfrm flipH="1" flipV="1">
            <a:off x="9806649" y="1724618"/>
            <a:ext cx="640080" cy="640080"/>
          </a:xfrm>
          <a:prstGeom prst="corner">
            <a:avLst>
              <a:gd name="adj1" fmla="val 27121"/>
              <a:gd name="adj2" fmla="val 28939"/>
            </a:avLst>
          </a:prstGeom>
          <a:solidFill>
            <a:srgbClr val="2B606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04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Big Data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14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빅데이터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09" y="1072754"/>
            <a:ext cx="11492866" cy="5366146"/>
            <a:chOff x="194309" y="1072754"/>
            <a:chExt cx="11492866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2B6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09" y="1072754"/>
              <a:ext cx="1019176" cy="790575"/>
              <a:chOff x="1827788" y="2072879"/>
              <a:chExt cx="1019176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2B60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8" y="2080021"/>
                <a:ext cx="1019175" cy="769441"/>
              </a:xfrm>
              <a:prstGeom prst="rect">
                <a:avLst/>
              </a:prstGeom>
              <a:solidFill>
                <a:srgbClr val="2B6063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PNG, SVG, GIF의 흰색 커서 일러스트레이션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112" y="4527919"/>
            <a:ext cx="254596" cy="22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5C64111-4CBA-99D2-F127-C1EB4D367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348" y="1842195"/>
            <a:ext cx="4538576" cy="402968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4057600-020B-728E-CECE-DBA4C68DFD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42"/>
          <a:stretch/>
        </p:blipFill>
        <p:spPr>
          <a:xfrm>
            <a:off x="6233477" y="1842195"/>
            <a:ext cx="4888952" cy="402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87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EXERD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solidFill>
            <a:srgbClr val="34757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ED7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grpFill/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FEED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83445"/>
                <a:ext cx="1019175" cy="769441"/>
              </a:xfrm>
              <a:prstGeom prst="rect">
                <a:avLst/>
              </a:prstGeom>
              <a:solidFill>
                <a:srgbClr val="FEED72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685" y="1650545"/>
            <a:ext cx="9286875" cy="441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1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l="31390" r="1530"/>
          <a:stretch>
            <a:fillRect/>
          </a:stretch>
        </p:blipFill>
        <p:spPr>
          <a:xfrm>
            <a:off x="194310" y="1085196"/>
            <a:ext cx="4064924" cy="5549382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/>
          <a:srcRect t="30150"/>
          <a:stretch>
            <a:fillRect/>
          </a:stretch>
        </p:blipFill>
        <p:spPr>
          <a:xfrm>
            <a:off x="4453543" y="1214483"/>
            <a:ext cx="4948151" cy="178678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/>
          <a:srcRect b="4079"/>
          <a:stretch/>
        </p:blipFill>
        <p:spPr>
          <a:xfrm>
            <a:off x="4432032" y="3468978"/>
            <a:ext cx="4969662" cy="3168127"/>
          </a:xfrm>
          <a:prstGeom prst="rect">
            <a:avLst/>
          </a:prstGeom>
        </p:spPr>
      </p:pic>
      <p:sp>
        <p:nvSpPr>
          <p:cNvPr id="43" name="액자 42"/>
          <p:cNvSpPr/>
          <p:nvPr/>
        </p:nvSpPr>
        <p:spPr>
          <a:xfrm>
            <a:off x="4388250" y="1141786"/>
            <a:ext cx="5079945" cy="1957285"/>
          </a:xfrm>
          <a:prstGeom prst="frame">
            <a:avLst>
              <a:gd name="adj1" fmla="val 3744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316785" y="799062"/>
            <a:ext cx="14247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rial Rounded MT Bold" panose="020F0704030504030204" pitchFamily="34" charset="0"/>
              </a:rPr>
              <a:t>Controller</a:t>
            </a:r>
            <a:endParaRPr lang="ko-KR" altLang="en-US" sz="2000" b="1" dirty="0">
              <a:ln w="9525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45" name="액자 44"/>
          <p:cNvSpPr/>
          <p:nvPr/>
        </p:nvSpPr>
        <p:spPr>
          <a:xfrm>
            <a:off x="4386194" y="3398520"/>
            <a:ext cx="5082001" cy="3301537"/>
          </a:xfrm>
          <a:prstGeom prst="frame">
            <a:avLst>
              <a:gd name="adj1" fmla="val 2038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5"/>
          <a:srcRect l="4710"/>
          <a:stretch>
            <a:fillRect/>
          </a:stretch>
        </p:blipFill>
        <p:spPr>
          <a:xfrm>
            <a:off x="7639655" y="2710675"/>
            <a:ext cx="4313961" cy="10485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2" name="액자 41"/>
          <p:cNvSpPr/>
          <p:nvPr/>
        </p:nvSpPr>
        <p:spPr>
          <a:xfrm>
            <a:off x="7538323" y="2641001"/>
            <a:ext cx="4483008" cy="1208004"/>
          </a:xfrm>
          <a:prstGeom prst="frame">
            <a:avLst>
              <a:gd name="adj1" fmla="val 6565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641820" y="2261666"/>
            <a:ext cx="1464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dirty="0" smtClean="0">
                <a:ln w="9525">
                  <a:solidFill>
                    <a:srgbClr val="347578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rial Rounded MT Bold" panose="020F0704030504030204" pitchFamily="34" charset="0"/>
              </a:rPr>
              <a:t>Form.html</a:t>
            </a:r>
            <a:endParaRPr lang="ko-KR" altLang="en-US" sz="2000" b="1" dirty="0">
              <a:ln w="9525">
                <a:solidFill>
                  <a:srgbClr val="347578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265870" y="3048741"/>
            <a:ext cx="7229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dirty="0" err="1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rial Rounded MT Bold" panose="020F0704030504030204" pitchFamily="34" charset="0"/>
              </a:rPr>
              <a:t>Dto</a:t>
            </a:r>
            <a:endParaRPr lang="ko-KR" altLang="en-US" sz="2000" b="1" dirty="0">
              <a:ln w="9525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48" name="액자 47"/>
          <p:cNvSpPr/>
          <p:nvPr/>
        </p:nvSpPr>
        <p:spPr>
          <a:xfrm>
            <a:off x="133957" y="1011014"/>
            <a:ext cx="4196742" cy="5689043"/>
          </a:xfrm>
          <a:prstGeom prst="frame">
            <a:avLst>
              <a:gd name="adj1" fmla="val 1727"/>
            </a:avLst>
          </a:prstGeom>
          <a:solidFill>
            <a:srgbClr val="347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64387" y="3999837"/>
            <a:ext cx="2916179" cy="1952784"/>
          </a:xfrm>
          <a:prstGeom prst="rect">
            <a:avLst/>
          </a:prstGeom>
          <a:solidFill>
            <a:srgbClr val="34757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8802422" y="4138767"/>
            <a:ext cx="2840107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5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Dto</a:t>
            </a:r>
            <a:r>
              <a:rPr lang="en-US" altLang="ko-KR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에서 </a:t>
            </a:r>
            <a:r>
              <a:rPr lang="en-US" altLang="ko-KR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Form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과의 </a:t>
            </a:r>
          </a:p>
          <a:p>
            <a:pPr lvl="0">
              <a:defRPr/>
            </a:pP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연결고리 역할</a:t>
            </a:r>
          </a:p>
          <a:p>
            <a:pPr lvl="0">
              <a:defRPr/>
            </a:pP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lvl="0">
              <a:defRPr/>
            </a:pPr>
            <a:r>
              <a:rPr lang="en-US" altLang="ko-KR" sz="105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Dto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에서 </a:t>
            </a:r>
          </a:p>
          <a:p>
            <a:pPr lvl="0">
              <a:defRPr/>
            </a:pP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@</a:t>
            </a:r>
            <a:r>
              <a:rPr lang="en-US" altLang="ko-KR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NotBlank</a:t>
            </a: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, @Length, @</a:t>
            </a:r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Email</a:t>
            </a: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설정</a:t>
            </a:r>
          </a:p>
          <a:p>
            <a:pPr lvl="0">
              <a:defRPr/>
            </a:pP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lvl="0">
              <a:defRPr/>
            </a:pP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lvl="0">
              <a:defRPr/>
            </a:pP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공백이나 맞지 않는 형식을 입력했을 경우</a:t>
            </a: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, </a:t>
            </a:r>
          </a:p>
          <a:p>
            <a:pPr lvl="0">
              <a:defRPr/>
            </a:pPr>
            <a:r>
              <a:rPr lang="en-US" altLang="ko-KR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BindingResult</a:t>
            </a: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발생</a:t>
            </a:r>
          </a:p>
          <a:p>
            <a:pPr lvl="0">
              <a:defRPr/>
            </a:pPr>
            <a:endParaRPr lang="en-US" altLang="ko-KR" sz="1050" b="1" dirty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lvl="0">
              <a:defRPr/>
            </a:pPr>
            <a:endParaRPr lang="ko-KR" altLang="en-US" sz="1050" b="1" dirty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Valid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5716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유효성 검사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JPA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7567" y="414635"/>
            <a:ext cx="1711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객체 중심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58882" y="1345570"/>
            <a:ext cx="4088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JPA (Java Persistence API)</a:t>
            </a:r>
            <a:endParaRPr lang="ko-KR" altLang="en-US" sz="2400" b="1" dirty="0">
              <a:ln w="9525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622673" y="1803474"/>
            <a:ext cx="5525387" cy="1702526"/>
          </a:xfrm>
          <a:prstGeom prst="rect">
            <a:avLst/>
          </a:prstGeom>
          <a:solidFill>
            <a:srgbClr val="3A8286"/>
          </a:solidFill>
          <a:ln w="76200">
            <a:solidFill>
              <a:srgbClr val="2B6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787454" y="2333088"/>
            <a:ext cx="5195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데이터 베이스 연동에 용이한 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JPA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(Java Persistence API)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를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이용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endParaRPr lang="en-US" altLang="ko-KR" sz="800" b="1" dirty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구현체인 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Hibernate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프레임 워크 사용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7060894" y="4177461"/>
            <a:ext cx="4087166" cy="1756701"/>
            <a:chOff x="7060894" y="4177461"/>
            <a:chExt cx="4087166" cy="1756701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2"/>
            <a:srcRect l="18600" t="3810" r="18660" b="5470"/>
            <a:stretch>
              <a:fillRect/>
            </a:stretch>
          </p:blipFill>
          <p:spPr>
            <a:xfrm>
              <a:off x="7106057" y="4203841"/>
              <a:ext cx="3996840" cy="1663703"/>
            </a:xfrm>
            <a:prstGeom prst="rect">
              <a:avLst/>
            </a:prstGeom>
          </p:spPr>
        </p:pic>
        <p:sp>
          <p:nvSpPr>
            <p:cNvPr id="31" name="액자 30"/>
            <p:cNvSpPr/>
            <p:nvPr/>
          </p:nvSpPr>
          <p:spPr>
            <a:xfrm>
              <a:off x="7060894" y="4177461"/>
              <a:ext cx="4087166" cy="1756701"/>
            </a:xfrm>
            <a:prstGeom prst="frame">
              <a:avLst>
                <a:gd name="adj1" fmla="val 3744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1243371" y="4213366"/>
            <a:ext cx="5525387" cy="1663704"/>
          </a:xfrm>
          <a:prstGeom prst="rect">
            <a:avLst/>
          </a:prstGeom>
          <a:solidFill>
            <a:srgbClr val="3A8286"/>
          </a:solidFill>
          <a:ln w="76200">
            <a:solidFill>
              <a:srgbClr val="2B6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325761" y="4727915"/>
            <a:ext cx="5360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데이터</a:t>
            </a: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베이스 설계 중심의 패러다임을 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객체 설계 중심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으로 역전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endParaRPr lang="en-US" altLang="ko-KR" sz="800" b="1" dirty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더욱 비즈니스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Logic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에 힘을 쏟을 수 있음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243371" y="1803474"/>
            <a:ext cx="4058255" cy="1732089"/>
            <a:chOff x="1243371" y="1803474"/>
            <a:chExt cx="4058255" cy="1732089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3"/>
            <a:srcRect l="510" t="600" r="260" b="11800"/>
            <a:stretch>
              <a:fillRect/>
            </a:stretch>
          </p:blipFill>
          <p:spPr>
            <a:xfrm>
              <a:off x="1258882" y="1842391"/>
              <a:ext cx="3996840" cy="1663608"/>
            </a:xfrm>
            <a:prstGeom prst="rect">
              <a:avLst/>
            </a:prstGeom>
          </p:spPr>
        </p:pic>
        <p:sp>
          <p:nvSpPr>
            <p:cNvPr id="43" name="액자 42"/>
            <p:cNvSpPr/>
            <p:nvPr/>
          </p:nvSpPr>
          <p:spPr>
            <a:xfrm>
              <a:off x="1243371" y="1803474"/>
              <a:ext cx="4058255" cy="1732089"/>
            </a:xfrm>
            <a:prstGeom prst="frame">
              <a:avLst>
                <a:gd name="adj1" fmla="val 3744"/>
              </a:avLst>
            </a:prstGeom>
            <a:solidFill>
              <a:srgbClr val="3A82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액자 7"/>
            <p:cNvSpPr/>
            <p:nvPr/>
          </p:nvSpPr>
          <p:spPr>
            <a:xfrm>
              <a:off x="2455069" y="3042401"/>
              <a:ext cx="733425" cy="380280"/>
            </a:xfrm>
            <a:prstGeom prst="frame">
              <a:avLst>
                <a:gd name="adj1" fmla="val 17514"/>
              </a:avLst>
            </a:prstGeom>
            <a:solidFill>
              <a:srgbClr val="FEED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496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773085" y="1847851"/>
            <a:ext cx="4788632" cy="3896166"/>
            <a:chOff x="498765" y="1811623"/>
            <a:chExt cx="4788632" cy="3855604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67204" y="1878676"/>
              <a:ext cx="4661502" cy="3724102"/>
            </a:xfrm>
            <a:prstGeom prst="rect">
              <a:avLst/>
            </a:prstGeom>
          </p:spPr>
        </p:pic>
        <p:sp>
          <p:nvSpPr>
            <p:cNvPr id="31" name="액자 30"/>
            <p:cNvSpPr/>
            <p:nvPr/>
          </p:nvSpPr>
          <p:spPr>
            <a:xfrm>
              <a:off x="498765" y="1811623"/>
              <a:ext cx="4788632" cy="3855604"/>
            </a:xfrm>
            <a:prstGeom prst="frame">
              <a:avLst>
                <a:gd name="adj1" fmla="val 2570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5836194" y="1888412"/>
            <a:ext cx="5525387" cy="3819053"/>
          </a:xfrm>
          <a:prstGeom prst="rect">
            <a:avLst/>
          </a:prstGeom>
          <a:solidFill>
            <a:srgbClr val="347578"/>
          </a:solidFill>
          <a:ln w="76200">
            <a:solidFill>
              <a:srgbClr val="2B6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000974" y="2053106"/>
            <a:ext cx="5195824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견고딕"/>
                <a:ea typeface="HY견고딕"/>
              </a:rPr>
              <a:t>영속성 컨텍스트의 장점</a:t>
            </a:r>
          </a:p>
          <a:p>
            <a:pPr lvl="0">
              <a:defRPr/>
            </a:pPr>
            <a:endParaRPr lang="en-US" altLang="ko-KR" sz="14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AutoNum type="arabicPeriod"/>
              <a:defRPr/>
            </a:pPr>
            <a:r>
              <a:rPr lang="en-US" altLang="ko-KR" sz="12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1</a:t>
            </a:r>
            <a:r>
              <a:rPr lang="ko-KR" altLang="en-US" sz="12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차 캐시</a:t>
            </a:r>
          </a:p>
          <a:p>
            <a:pPr marL="342900" indent="-342900">
              <a:lnSpc>
                <a:spcPct val="200000"/>
              </a:lnSpc>
              <a:buAutoNum type="arabicPeriod"/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동일성 보장</a:t>
            </a:r>
          </a:p>
          <a:p>
            <a:pPr marL="342900" indent="-342900">
              <a:lnSpc>
                <a:spcPct val="200000"/>
              </a:lnSpc>
              <a:buAutoNum type="arabicPeriod"/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트랜잭션을 지원하는 쓰기 지연</a:t>
            </a:r>
          </a:p>
          <a:p>
            <a:pPr marL="342900" indent="-342900">
              <a:lnSpc>
                <a:spcPct val="200000"/>
              </a:lnSpc>
              <a:buAutoNum type="arabicPeriod"/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변경 감지</a:t>
            </a:r>
          </a:p>
          <a:p>
            <a:pPr marL="342900" indent="-342900">
              <a:lnSpc>
                <a:spcPct val="200000"/>
              </a:lnSpc>
              <a:buAutoNum type="arabicPeriod"/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지연 로딩</a:t>
            </a:r>
          </a:p>
          <a:p>
            <a:pPr marL="342900" indent="-342900">
              <a:lnSpc>
                <a:spcPct val="200000"/>
              </a:lnSpc>
              <a:buAutoNum type="arabicPeriod"/>
              <a:defRPr/>
            </a:pPr>
            <a:endParaRPr lang="en-US" altLang="ko-KR" sz="1100" b="1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200000"/>
              </a:lnSpc>
              <a:defRPr/>
            </a:pPr>
            <a:r>
              <a:rPr lang="ko-KR" altLang="en-US" sz="11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각 </a:t>
            </a:r>
            <a:r>
              <a:rPr lang="en-US" altLang="ko-KR" sz="11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Entity</a:t>
            </a:r>
            <a:r>
              <a:rPr lang="ko-KR" altLang="en-US" sz="11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를 생성하고 </a:t>
            </a:r>
            <a:r>
              <a:rPr lang="en-US" altLang="ko-KR" sz="11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Repository</a:t>
            </a:r>
            <a:r>
              <a:rPr lang="ko-KR" altLang="en-US" sz="11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를 정의해 사용</a:t>
            </a:r>
          </a:p>
          <a:p>
            <a:pPr>
              <a:defRPr/>
            </a:pPr>
            <a:r>
              <a:rPr lang="ko-KR" altLang="en-US" sz="11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기존 데이터 베이스에 테이블을 만들어 관리하는 것보다 용이</a:t>
            </a:r>
            <a:r>
              <a:rPr lang="ko-KR" altLang="en-US" sz="1100" b="1" dirty="0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하고 영속성 컨텍스트를 이용함으로써</a:t>
            </a:r>
            <a:r>
              <a:rPr lang="en-US" altLang="ko-KR" sz="1100" b="1" dirty="0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sz="1100" b="1" dirty="0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고급적인 기능 사용이 가능했다</a:t>
            </a:r>
            <a:r>
              <a:rPr lang="en-US" altLang="ko-KR" sz="1100" b="1" dirty="0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.</a:t>
            </a:r>
            <a:r>
              <a:rPr lang="ko-KR" altLang="en-US" sz="1100" b="1" dirty="0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 </a:t>
            </a:r>
            <a:endParaRPr lang="ko-KR" altLang="en-US" sz="1100" b="1" dirty="0">
              <a:solidFill>
                <a:schemeClr val="lt1"/>
              </a:solidFill>
              <a:latin typeface="함초롬돋움"/>
              <a:cs typeface="함초롬돋움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JPA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77567" y="414635"/>
            <a:ext cx="2720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영속성 컨텍스트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28307" y="1651669"/>
            <a:ext cx="8482494" cy="1397772"/>
          </a:xfrm>
          <a:prstGeom prst="rect">
            <a:avLst/>
          </a:prstGeom>
        </p:spPr>
      </p:pic>
      <p:sp>
        <p:nvSpPr>
          <p:cNvPr id="31" name="액자 30"/>
          <p:cNvSpPr/>
          <p:nvPr/>
        </p:nvSpPr>
        <p:spPr>
          <a:xfrm>
            <a:off x="1728306" y="1651669"/>
            <a:ext cx="8543453" cy="1397772"/>
          </a:xfrm>
          <a:prstGeom prst="frame">
            <a:avLst>
              <a:gd name="adj1" fmla="val 5841"/>
            </a:avLst>
          </a:prstGeom>
          <a:solidFill>
            <a:srgbClr val="347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56881" y="3505942"/>
            <a:ext cx="8482495" cy="1758618"/>
          </a:xfrm>
          <a:prstGeom prst="rect">
            <a:avLst/>
          </a:prstGeom>
          <a:solidFill>
            <a:srgbClr val="3A8286"/>
          </a:solidFill>
          <a:ln w="76200">
            <a:solidFill>
              <a:srgbClr val="FEED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44313" y="3892808"/>
            <a:ext cx="7903374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 dirty="0">
                <a:solidFill>
                  <a:schemeClr val="bg1"/>
                </a:solidFill>
              </a:rPr>
              <a:t>관리자가 관리해야는 프로그램에서 기본적인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비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승인상태</a:t>
            </a:r>
            <a:r>
              <a:rPr lang="en-US" altLang="ko-KR" sz="1400" b="1" dirty="0">
                <a:solidFill>
                  <a:schemeClr val="bg1"/>
                </a:solidFill>
              </a:rPr>
              <a:t>,</a:t>
            </a:r>
            <a:r>
              <a:rPr lang="ko-KR" altLang="en-US" sz="1400" b="1" dirty="0">
                <a:solidFill>
                  <a:schemeClr val="bg1"/>
                </a:solidFill>
              </a:rPr>
              <a:t>예약불가상태가 필요했는데 </a:t>
            </a:r>
            <a:r>
              <a:rPr lang="en-US" altLang="ko-KR" sz="1400" b="1" dirty="0">
                <a:solidFill>
                  <a:schemeClr val="bg1"/>
                </a:solidFill>
              </a:rPr>
              <a:t>Entity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에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 sz="800" b="1" dirty="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en-US" altLang="ko-KR" sz="1400" b="1" dirty="0" smtClean="0">
                <a:solidFill>
                  <a:schemeClr val="bg1"/>
                </a:solidFill>
              </a:rPr>
              <a:t>@</a:t>
            </a:r>
            <a:r>
              <a:rPr lang="en-US" altLang="ko-KR" sz="1400" b="1" dirty="0" err="1">
                <a:solidFill>
                  <a:schemeClr val="bg1"/>
                </a:solidFill>
              </a:rPr>
              <a:t>PrePersist</a:t>
            </a: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>
                <a:solidFill>
                  <a:schemeClr val="bg1"/>
                </a:solidFill>
              </a:rPr>
              <a:t>어노테이션을</a:t>
            </a:r>
            <a:r>
              <a:rPr lang="ko-KR" altLang="en-US" sz="1400" b="1" dirty="0">
                <a:solidFill>
                  <a:schemeClr val="bg1"/>
                </a:solidFill>
              </a:rPr>
              <a:t> 이용하여 </a:t>
            </a:r>
            <a:r>
              <a:rPr lang="en-US" altLang="ko-KR" sz="1400" b="1" dirty="0">
                <a:solidFill>
                  <a:schemeClr val="bg1"/>
                </a:solidFill>
              </a:rPr>
              <a:t>JPA Entity</a:t>
            </a:r>
            <a:r>
              <a:rPr lang="ko-KR" altLang="en-US" sz="1400" b="1" dirty="0">
                <a:solidFill>
                  <a:schemeClr val="bg1"/>
                </a:solidFill>
              </a:rPr>
              <a:t>가 </a:t>
            </a:r>
            <a:r>
              <a:rPr lang="ko-KR" altLang="en-US" sz="1400" b="1" dirty="0" err="1">
                <a:solidFill>
                  <a:schemeClr val="bg1"/>
                </a:solidFill>
              </a:rPr>
              <a:t>비영속</a:t>
            </a:r>
            <a:r>
              <a:rPr lang="ko-KR" altLang="en-US" sz="1400" b="1" dirty="0">
                <a:solidFill>
                  <a:schemeClr val="bg1"/>
                </a:solidFill>
              </a:rPr>
              <a:t> 상태에서 영속 상태가 되는 시점에 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 sz="800" b="1" dirty="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1400" b="1" dirty="0" smtClean="0">
                <a:solidFill>
                  <a:schemeClr val="bg1"/>
                </a:solidFill>
              </a:rPr>
              <a:t>기본값을 </a:t>
            </a:r>
            <a:r>
              <a:rPr lang="ko-KR" altLang="en-US" sz="1400" b="1" dirty="0">
                <a:solidFill>
                  <a:schemeClr val="bg1"/>
                </a:solidFill>
              </a:rPr>
              <a:t>설정할 </a:t>
            </a:r>
            <a:r>
              <a:rPr lang="ko-KR" altLang="en-US" sz="1400" b="1" dirty="0" err="1">
                <a:solidFill>
                  <a:schemeClr val="bg1"/>
                </a:solidFill>
              </a:rPr>
              <a:t>수있었다</a:t>
            </a:r>
            <a:r>
              <a:rPr lang="en-US" altLang="ko-KR" sz="14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JPA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77567" y="414635"/>
            <a:ext cx="1711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세부 사항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액자 30"/>
          <p:cNvSpPr/>
          <p:nvPr/>
        </p:nvSpPr>
        <p:spPr>
          <a:xfrm>
            <a:off x="1824273" y="1234950"/>
            <a:ext cx="8543453" cy="3570662"/>
          </a:xfrm>
          <a:prstGeom prst="frame">
            <a:avLst>
              <a:gd name="adj1" fmla="val 5841"/>
            </a:avLst>
          </a:prstGeom>
          <a:solidFill>
            <a:srgbClr val="347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854752" y="4934692"/>
            <a:ext cx="8482495" cy="1758618"/>
          </a:xfrm>
          <a:prstGeom prst="rect">
            <a:avLst/>
          </a:prstGeom>
          <a:solidFill>
            <a:srgbClr val="3A8286"/>
          </a:solidFill>
          <a:ln w="76200">
            <a:solidFill>
              <a:srgbClr val="FEED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4310" y="7263"/>
            <a:ext cx="3266958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000" b="1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JPA</a:t>
            </a:r>
            <a:endParaRPr lang="ko-KR" altLang="en-US" sz="5000" b="1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77567" y="414635"/>
            <a:ext cx="1711733" cy="45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세부 사항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b="2684"/>
          <a:stretch/>
        </p:blipFill>
        <p:spPr>
          <a:xfrm>
            <a:off x="1928553" y="1354975"/>
            <a:ext cx="8312728" cy="334171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47454" y="5303893"/>
            <a:ext cx="7897090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회원 삭제 시 연관된 </a:t>
            </a:r>
            <a:r>
              <a:rPr lang="ko-KR" altLang="en-US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엔티티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ex) 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게시판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,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장비 예약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,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사업신청 등등 도 같이 삭제를 해야했는데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,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위와 같이  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cascade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ko-KR" altLang="en-US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매서드를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사용해 </a:t>
            </a:r>
            <a:r>
              <a:rPr lang="ko-KR" altLang="en-US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엔티티를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삭제할 때 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그와 연관된 </a:t>
            </a:r>
            <a:r>
              <a:rPr lang="ko-KR" altLang="en-US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엔티티도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모두 삭제 되게 할 수 있었다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146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212977" y="1311031"/>
            <a:ext cx="33423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Authentication</a:t>
            </a:r>
            <a:r>
              <a:rPr lang="en-US" altLang="ko-KR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ko-KR" altLang="en-US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인증</a:t>
            </a:r>
            <a:r>
              <a:rPr lang="en-US" altLang="ko-KR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2500" b="1" dirty="0">
              <a:ln w="9525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622674" y="1830413"/>
            <a:ext cx="4946268" cy="1686100"/>
          </a:xfrm>
          <a:prstGeom prst="rect">
            <a:avLst/>
          </a:prstGeom>
          <a:solidFill>
            <a:srgbClr val="3A8286"/>
          </a:solidFill>
          <a:ln w="76200">
            <a:solidFill>
              <a:srgbClr val="2B6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787456" y="2406197"/>
            <a:ext cx="478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권한을 결정하기 전에 사용자가 웹 사이트 자체를 이용할 자격이 있는지 확인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243371" y="1803474"/>
            <a:ext cx="4058255" cy="1732089"/>
            <a:chOff x="1243371" y="1803474"/>
            <a:chExt cx="4058255" cy="1732089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875" y="1849463"/>
              <a:ext cx="3971925" cy="1636688"/>
            </a:xfrm>
            <a:prstGeom prst="rect">
              <a:avLst/>
            </a:prstGeom>
          </p:spPr>
        </p:pic>
        <p:sp>
          <p:nvSpPr>
            <p:cNvPr id="17" name="액자 16"/>
            <p:cNvSpPr/>
            <p:nvPr/>
          </p:nvSpPr>
          <p:spPr>
            <a:xfrm>
              <a:off x="1243371" y="1803474"/>
              <a:ext cx="4058255" cy="1732089"/>
            </a:xfrm>
            <a:prstGeom prst="frame">
              <a:avLst>
                <a:gd name="adj1" fmla="val 3744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431578" y="3940342"/>
            <a:ext cx="31373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Authorization</a:t>
            </a:r>
            <a:r>
              <a:rPr lang="en-US" altLang="ko-KR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ko-KR" altLang="en-US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권한</a:t>
            </a:r>
            <a:r>
              <a:rPr lang="en-US" altLang="ko-KR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2500" b="1" dirty="0">
              <a:ln w="9525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85875" y="4480152"/>
            <a:ext cx="4946268" cy="1650774"/>
          </a:xfrm>
          <a:prstGeom prst="rect">
            <a:avLst/>
          </a:prstGeom>
          <a:solidFill>
            <a:srgbClr val="347578"/>
          </a:solidFill>
          <a:ln w="76200">
            <a:solidFill>
              <a:srgbClr val="2B6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368266" y="5027378"/>
            <a:ext cx="478148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Web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에서 제공되는 자원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웹 페이지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이미지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사운드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동영상 등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을 접근할 자격이 있는지 확인하는 작업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510687" y="4436208"/>
            <a:ext cx="4058255" cy="1732089"/>
            <a:chOff x="6510687" y="4436208"/>
            <a:chExt cx="4058255" cy="1732089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426" y="4489450"/>
              <a:ext cx="3940174" cy="1631950"/>
            </a:xfrm>
            <a:prstGeom prst="rect">
              <a:avLst/>
            </a:prstGeom>
          </p:spPr>
        </p:pic>
        <p:sp>
          <p:nvSpPr>
            <p:cNvPr id="26" name="액자 25"/>
            <p:cNvSpPr/>
            <p:nvPr/>
          </p:nvSpPr>
          <p:spPr>
            <a:xfrm>
              <a:off x="6510687" y="4436208"/>
              <a:ext cx="4058255" cy="1732089"/>
            </a:xfrm>
            <a:prstGeom prst="frame">
              <a:avLst>
                <a:gd name="adj1" fmla="val 3744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Security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683158" y="414635"/>
            <a:ext cx="2171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인증 및 권한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01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756285" y="1514475"/>
            <a:ext cx="4884420" cy="4614226"/>
            <a:chOff x="708660" y="1607820"/>
            <a:chExt cx="4884420" cy="4114800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860" y="1684020"/>
              <a:ext cx="4726305" cy="3964305"/>
            </a:xfrm>
            <a:prstGeom prst="rect">
              <a:avLst/>
            </a:prstGeom>
          </p:spPr>
        </p:pic>
        <p:sp>
          <p:nvSpPr>
            <p:cNvPr id="28" name="액자 27"/>
            <p:cNvSpPr/>
            <p:nvPr/>
          </p:nvSpPr>
          <p:spPr>
            <a:xfrm>
              <a:off x="708660" y="1607820"/>
              <a:ext cx="4884420" cy="4114800"/>
            </a:xfrm>
            <a:prstGeom prst="frame">
              <a:avLst>
                <a:gd name="adj1" fmla="val 2570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5950494" y="1523723"/>
            <a:ext cx="5525387" cy="4604978"/>
          </a:xfrm>
          <a:prstGeom prst="rect">
            <a:avLst/>
          </a:prstGeom>
          <a:solidFill>
            <a:srgbClr val="3A8286"/>
          </a:solidFill>
          <a:ln w="76200">
            <a:solidFill>
              <a:srgbClr val="2B6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6096000" y="1619527"/>
            <a:ext cx="5195823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Spring Security </a:t>
            </a:r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장점</a:t>
            </a:r>
            <a:endParaRPr lang="en-US" altLang="ko-KR" sz="2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8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모든 </a:t>
            </a:r>
            <a:r>
              <a:rPr lang="en-US" altLang="ko-KR" sz="14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URL</a:t>
            </a:r>
            <a:r>
              <a:rPr lang="ko-KR" altLang="en-US" sz="14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대한 인증 요구</a:t>
            </a:r>
            <a:endParaRPr lang="en-US" altLang="ko-KR" sz="14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 폼 생성</a:t>
            </a:r>
            <a:endParaRPr lang="en-US" altLang="ko-KR" sz="14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기초적인 폼에 사용자 이름 비밀번호 요구</a:t>
            </a:r>
            <a:endParaRPr lang="en-US" altLang="ko-KR" sz="14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 로그아웃 기능 제공</a:t>
            </a:r>
            <a:endParaRPr lang="en-US" altLang="ko-KR" sz="14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요청 헤드 보안</a:t>
            </a:r>
            <a:endParaRPr lang="en-US" altLang="ko-KR" sz="14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14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Servlet API </a:t>
            </a:r>
            <a:r>
              <a:rPr lang="ko-KR" altLang="en-US" sz="14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제공</a:t>
            </a:r>
            <a:endParaRPr lang="en-US" altLang="ko-KR" sz="14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1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Spring Security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클라이언트 모든 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요청에 대한 </a:t>
            </a:r>
            <a:r>
              <a:rPr lang="ko-KR" altLang="en-US" sz="11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필터링을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통해 보안기능 과 체계적으로 많은 옵션을 제공해주기 때문에 개발자 입장에서 각 보안관련 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Logic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작성하지 않아도 된다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11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Security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83158" y="414635"/>
            <a:ext cx="2628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Spring Security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71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5641723" y="1544482"/>
            <a:ext cx="6112126" cy="949701"/>
            <a:chOff x="5746499" y="1591519"/>
            <a:chExt cx="6112126" cy="949701"/>
          </a:xfrm>
        </p:grpSpPr>
        <p:sp>
          <p:nvSpPr>
            <p:cNvPr id="12" name="직사각형 11"/>
            <p:cNvSpPr/>
            <p:nvPr/>
          </p:nvSpPr>
          <p:spPr>
            <a:xfrm>
              <a:off x="5746499" y="1591519"/>
              <a:ext cx="6112126" cy="94970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883865" y="1930197"/>
              <a:ext cx="5837393" cy="2934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Thymeleaf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의 기능을 사용하기 위해 </a:t>
              </a:r>
              <a:r>
                <a:rPr lang="en-US" altLang="ko-KR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html</a:t>
              </a:r>
              <a:r>
                <a:rPr lang="ko-KR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에 전용 </a:t>
              </a:r>
              <a:r>
                <a:rPr lang="en-US" altLang="ko-KR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Namespace </a:t>
              </a:r>
              <a:r>
                <a:rPr lang="ko-KR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를</a:t>
              </a:r>
              <a:r>
                <a:rPr lang="en-US" altLang="ko-KR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 </a:t>
              </a:r>
              <a:r>
                <a:rPr lang="ko-KR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추가</a:t>
              </a:r>
              <a:endPara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73127" y="1224488"/>
            <a:ext cx="5570473" cy="664004"/>
            <a:chOff x="373127" y="1289196"/>
            <a:chExt cx="5570473" cy="664004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28172" y="1358580"/>
              <a:ext cx="5515428" cy="533995"/>
            </a:xfrm>
            <a:prstGeom prst="rect">
              <a:avLst/>
            </a:prstGeom>
          </p:spPr>
        </p:pic>
        <p:sp>
          <p:nvSpPr>
            <p:cNvPr id="16" name="액자 15"/>
            <p:cNvSpPr/>
            <p:nvPr/>
          </p:nvSpPr>
          <p:spPr>
            <a:xfrm>
              <a:off x="373127" y="1289196"/>
              <a:ext cx="5570473" cy="664004"/>
            </a:xfrm>
            <a:prstGeom prst="frame">
              <a:avLst>
                <a:gd name="adj1" fmla="val 10140"/>
              </a:avLst>
            </a:prstGeom>
            <a:solidFill>
              <a:srgbClr val="2B6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73127" y="3124726"/>
            <a:ext cx="6112126" cy="1544593"/>
            <a:chOff x="656419" y="3290462"/>
            <a:chExt cx="6112126" cy="1544593"/>
          </a:xfrm>
        </p:grpSpPr>
        <p:sp>
          <p:nvSpPr>
            <p:cNvPr id="33" name="직사각형 32"/>
            <p:cNvSpPr/>
            <p:nvPr/>
          </p:nvSpPr>
          <p:spPr>
            <a:xfrm>
              <a:off x="656419" y="3290462"/>
              <a:ext cx="6112126" cy="1544593"/>
            </a:xfrm>
            <a:prstGeom prst="rect">
              <a:avLst/>
            </a:prstGeom>
            <a:solidFill>
              <a:srgbClr val="FEED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74440" y="3624749"/>
              <a:ext cx="5476083" cy="9412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Sec:authorize</a:t>
              </a:r>
              <a:r>
                <a:rPr lang="en-US" altLang="ko-KR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, spring security tag</a:t>
              </a:r>
              <a:r>
                <a:rPr lang="ko-KR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를 사용하여 </a:t>
              </a:r>
            </a:p>
            <a:p>
              <a:pPr algn="ctr">
                <a:defRPr/>
              </a:pPr>
              <a:r>
                <a:rPr lang="en-US" altLang="ko-KR" sz="1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hasAnyAuthority</a:t>
              </a:r>
              <a:r>
                <a:rPr lang="en-US" altLang="ko-KR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(‘ROLE_ADMIN’)</a:t>
              </a:r>
              <a:r>
                <a:rPr lang="ko-KR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를 이용</a:t>
              </a:r>
            </a:p>
            <a:p>
              <a:pPr algn="ctr">
                <a:defRPr/>
              </a:pPr>
              <a:endPara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  <a:p>
              <a:pPr algn="ctr"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Security </a:t>
              </a:r>
              <a:r>
                <a:rPr lang="ko-KR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제공하는 권한을 활용하여 관리자 에게만 전체 삭제 기능</a:t>
              </a:r>
              <a:endPara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641723" y="5475499"/>
            <a:ext cx="6112126" cy="949701"/>
            <a:chOff x="5746499" y="5659099"/>
            <a:chExt cx="6112126" cy="949701"/>
          </a:xfrm>
        </p:grpSpPr>
        <p:sp>
          <p:nvSpPr>
            <p:cNvPr id="40" name="직사각형 39"/>
            <p:cNvSpPr/>
            <p:nvPr/>
          </p:nvSpPr>
          <p:spPr>
            <a:xfrm>
              <a:off x="5746499" y="5659099"/>
              <a:ext cx="6112126" cy="949701"/>
            </a:xfrm>
            <a:prstGeom prst="rect">
              <a:avLst/>
            </a:prstGeom>
            <a:solidFill>
              <a:srgbClr val="3A82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916456" y="5993367"/>
              <a:ext cx="5837393" cy="2930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hasAnyAuthority</a:t>
              </a:r>
              <a:r>
                <a:rPr lang="en-US" altLang="ko-KR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(‘ROLE_ADMIN’)</a:t>
              </a:r>
              <a:r>
                <a:rPr lang="ko-KR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를 이용해 관리자만 삭제 기능 구현</a:t>
              </a:r>
              <a:endParaRPr lang="en-US" altLang="ko-KR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73127" y="5002634"/>
            <a:ext cx="6301594" cy="768632"/>
            <a:chOff x="1323169" y="5198781"/>
            <a:chExt cx="6301594" cy="768632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86240" y="5272387"/>
              <a:ext cx="6171848" cy="623588"/>
            </a:xfrm>
            <a:prstGeom prst="rect">
              <a:avLst/>
            </a:prstGeom>
          </p:spPr>
        </p:pic>
        <p:sp>
          <p:nvSpPr>
            <p:cNvPr id="37" name="액자 36"/>
            <p:cNvSpPr/>
            <p:nvPr/>
          </p:nvSpPr>
          <p:spPr>
            <a:xfrm>
              <a:off x="1323169" y="5198781"/>
              <a:ext cx="6301594" cy="768632"/>
            </a:xfrm>
            <a:prstGeom prst="frame">
              <a:avLst>
                <a:gd name="adj1" fmla="val 10140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Security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83158" y="414635"/>
            <a:ext cx="2171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세부 사항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3294576" y="2743814"/>
            <a:ext cx="8459273" cy="669000"/>
            <a:chOff x="3294576" y="2743814"/>
            <a:chExt cx="8459273" cy="669000"/>
          </a:xfrm>
        </p:grpSpPr>
        <p:sp>
          <p:nvSpPr>
            <p:cNvPr id="15" name="직사각형 14"/>
            <p:cNvSpPr/>
            <p:nvPr/>
          </p:nvSpPr>
          <p:spPr>
            <a:xfrm>
              <a:off x="3346121" y="3154290"/>
              <a:ext cx="8374390" cy="209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4"/>
            <a:srcRect b="3872"/>
            <a:stretch/>
          </p:blipFill>
          <p:spPr>
            <a:xfrm>
              <a:off x="3346121" y="2799532"/>
              <a:ext cx="8374390" cy="448494"/>
            </a:xfrm>
            <a:prstGeom prst="rect">
              <a:avLst/>
            </a:prstGeom>
            <a:ln>
              <a:noFill/>
            </a:ln>
          </p:spPr>
        </p:pic>
        <p:sp>
          <p:nvSpPr>
            <p:cNvPr id="32" name="액자 31"/>
            <p:cNvSpPr/>
            <p:nvPr/>
          </p:nvSpPr>
          <p:spPr>
            <a:xfrm>
              <a:off x="3294576" y="2743814"/>
              <a:ext cx="8459273" cy="669000"/>
            </a:xfrm>
            <a:prstGeom prst="frame">
              <a:avLst>
                <a:gd name="adj1" fmla="val 10140"/>
              </a:avLst>
            </a:prstGeom>
            <a:solidFill>
              <a:srgbClr val="3475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       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443222" y="328197"/>
            <a:ext cx="16500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추진 배경</a:t>
            </a:r>
            <a:endParaRPr lang="ko-KR" altLang="en-US" sz="22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04" y="1080018"/>
            <a:ext cx="5068612" cy="546048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5573020" y="1080018"/>
            <a:ext cx="6347431" cy="5460482"/>
          </a:xfrm>
          <a:prstGeom prst="rect">
            <a:avLst/>
          </a:prstGeom>
          <a:solidFill>
            <a:srgbClr val="43979B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662710" y="2256359"/>
            <a:ext cx="5850417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bg1"/>
                </a:solidFill>
              </a:rPr>
              <a:t>서강대학교의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LINC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사업 추진 관련 산업계와 적합한 </a:t>
            </a:r>
            <a:r>
              <a:rPr lang="ko-KR" altLang="en-US" sz="1400" b="1" dirty="0" smtClean="0">
                <a:solidFill>
                  <a:srgbClr val="FEED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인력양성 및 기업지원을 위한 홍보 필요</a:t>
            </a:r>
            <a:endParaRPr lang="en-US" altLang="ko-KR" sz="1400" b="1" dirty="0" smtClean="0">
              <a:solidFill>
                <a:srgbClr val="FEED7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1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기업 및 </a:t>
            </a:r>
            <a:r>
              <a:rPr lang="ko-KR" altLang="en-US" sz="1400" b="1" dirty="0" smtClean="0">
                <a:solidFill>
                  <a:srgbClr val="FEED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학생지원 프로그램에 대한 통합정보 제공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을 기반으로 관련 이해관계자의 참여 기반 지원을 위한 구체적인 실행방안 필요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endParaRPr lang="en-US" altLang="ko-KR" sz="11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bg1"/>
                </a:solidFill>
              </a:rPr>
              <a:t>대학과 지역산업 주체들과 연계되어 기업지원을 통해 성과창출을 이루는 대학 브랜드 및 지역 산업 혁신 주도를 위한 기본 조성 필요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endParaRPr lang="en-US" altLang="ko-KR" sz="1100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/>
                </a:solidFill>
              </a:rPr>
              <a:t>LINC </a:t>
            </a:r>
            <a:r>
              <a:rPr lang="ko-KR" altLang="en-US" sz="1400" b="1" dirty="0">
                <a:solidFill>
                  <a:schemeClr val="bg1"/>
                </a:solidFill>
              </a:rPr>
              <a:t>사업단 홈페이지 재 구축을 통해 </a:t>
            </a:r>
            <a:r>
              <a:rPr lang="ko-KR" altLang="en-US" sz="1400" b="1" dirty="0">
                <a:solidFill>
                  <a:srgbClr val="FEED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사용자 편의성 </a:t>
            </a:r>
            <a:r>
              <a:rPr lang="ko-KR" altLang="en-US" sz="1400" b="1" dirty="0" smtClean="0">
                <a:solidFill>
                  <a:srgbClr val="FEED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확보</a:t>
            </a:r>
            <a:endParaRPr lang="en-US" altLang="ko-KR" sz="1400" b="1" dirty="0" smtClean="0">
              <a:solidFill>
                <a:srgbClr val="FEED7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/>
                </a:solidFill>
              </a:rPr>
              <a:t>홈페이지 각 업무 프로세스를 고려한 기능 개선을 통해 </a:t>
            </a:r>
            <a:r>
              <a:rPr lang="ko-KR" altLang="en-US" sz="1400" b="1" dirty="0">
                <a:solidFill>
                  <a:srgbClr val="FEED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원활한 업무 지원과 행정 업무 효율성 확보</a:t>
            </a:r>
            <a:endParaRPr lang="en-US" altLang="ko-KR" sz="1400" b="1" dirty="0">
              <a:solidFill>
                <a:srgbClr val="FEED7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837277" y="1369670"/>
            <a:ext cx="581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4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서강대학교 </a:t>
            </a:r>
            <a:r>
              <a:rPr lang="en-US" altLang="ko-KR" sz="2800" b="1" dirty="0" smtClean="0">
                <a:ln w="12700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4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LINC </a:t>
            </a:r>
            <a:r>
              <a:rPr lang="ko-KR" altLang="en-US" sz="2800" b="1" dirty="0" smtClean="0">
                <a:ln w="12700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4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사업단 사업 목표</a:t>
            </a:r>
            <a:endParaRPr lang="ko-KR" altLang="en-US" sz="2800" b="1" dirty="0">
              <a:ln w="12700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74000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Propulsion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4" name="액자 3"/>
          <p:cNvSpPr/>
          <p:nvPr/>
        </p:nvSpPr>
        <p:spPr>
          <a:xfrm>
            <a:off x="252204" y="1080018"/>
            <a:ext cx="5072271" cy="5460482"/>
          </a:xfrm>
          <a:prstGeom prst="frame">
            <a:avLst>
              <a:gd name="adj1" fmla="val 1475"/>
            </a:avLst>
          </a:prstGeom>
          <a:solidFill>
            <a:srgbClr val="2B6063"/>
          </a:solidFill>
          <a:ln>
            <a:solidFill>
              <a:srgbClr val="4397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액자 11"/>
          <p:cNvSpPr/>
          <p:nvPr/>
        </p:nvSpPr>
        <p:spPr>
          <a:xfrm>
            <a:off x="5565728" y="1080018"/>
            <a:ext cx="6354723" cy="5460482"/>
          </a:xfrm>
          <a:prstGeom prst="frame">
            <a:avLst>
              <a:gd name="adj1" fmla="val 1475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8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324100" y="1219200"/>
            <a:ext cx="7520709" cy="3876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rcRect b="3474"/>
          <a:stretch/>
        </p:blipFill>
        <p:spPr>
          <a:xfrm>
            <a:off x="2486025" y="1247775"/>
            <a:ext cx="7267575" cy="3838575"/>
          </a:xfrm>
          <a:prstGeom prst="rect">
            <a:avLst/>
          </a:prstGeom>
        </p:spPr>
      </p:pic>
      <p:sp>
        <p:nvSpPr>
          <p:cNvPr id="29" name="액자 28"/>
          <p:cNvSpPr/>
          <p:nvPr/>
        </p:nvSpPr>
        <p:spPr>
          <a:xfrm>
            <a:off x="2262600" y="1152525"/>
            <a:ext cx="7666800" cy="4010024"/>
          </a:xfrm>
          <a:prstGeom prst="frame">
            <a:avLst>
              <a:gd name="adj1" fmla="val 3252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262600" y="5438774"/>
            <a:ext cx="7666800" cy="1199874"/>
          </a:xfrm>
          <a:prstGeom prst="rect">
            <a:avLst/>
          </a:prstGeom>
          <a:solidFill>
            <a:srgbClr val="3A82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2299565" y="5669378"/>
            <a:ext cx="7592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스프링 부트의 내부 </a:t>
            </a:r>
            <a:r>
              <a:rPr lang="ko-KR" altLang="en-US" sz="1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톰캣이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 실행될 때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기본적으로 정적 폴더 사용</a:t>
            </a:r>
            <a:endParaRPr lang="en-US" altLang="ko-KR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이러한 경우 파일을 애플리케이션 내부에 저장 후 사용하려고 할 때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서버를 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Reload 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해야 사용이 가능</a:t>
            </a:r>
            <a:endParaRPr lang="en-US" altLang="ko-KR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8" name="액자 37"/>
          <p:cNvSpPr/>
          <p:nvPr/>
        </p:nvSpPr>
        <p:spPr>
          <a:xfrm>
            <a:off x="2262600" y="5438773"/>
            <a:ext cx="7686094" cy="1199875"/>
          </a:xfrm>
          <a:prstGeom prst="frame">
            <a:avLst>
              <a:gd name="adj1" fmla="val 7221"/>
            </a:avLst>
          </a:prstGeom>
          <a:solidFill>
            <a:srgbClr val="2B6063"/>
          </a:solidFill>
          <a:ln w="19050">
            <a:solidFill>
              <a:srgbClr val="FEED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4309" y="7263"/>
            <a:ext cx="35381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이미지 처리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94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954577" y="1504673"/>
            <a:ext cx="4976124" cy="1600477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4473215" y="4222864"/>
            <a:ext cx="1629295" cy="781397"/>
            <a:chOff x="4563686" y="4222865"/>
            <a:chExt cx="1629295" cy="781397"/>
          </a:xfrm>
          <a:solidFill>
            <a:srgbClr val="2B6063"/>
          </a:solidFill>
        </p:grpSpPr>
        <p:sp>
          <p:nvSpPr>
            <p:cNvPr id="11" name="직사각형 10"/>
            <p:cNvSpPr/>
            <p:nvPr/>
          </p:nvSpPr>
          <p:spPr>
            <a:xfrm>
              <a:off x="4587875" y="4330700"/>
              <a:ext cx="228600" cy="187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액자 7"/>
            <p:cNvSpPr/>
            <p:nvPr/>
          </p:nvSpPr>
          <p:spPr>
            <a:xfrm>
              <a:off x="4563686" y="4222865"/>
              <a:ext cx="1629295" cy="781397"/>
            </a:xfrm>
            <a:prstGeom prst="frame">
              <a:avLst>
                <a:gd name="adj1" fmla="val 927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001538" y="1674674"/>
            <a:ext cx="48822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한컴 고딕" panose="02000500000000000000" pitchFamily="2" charset="-127"/>
              </a:rPr>
              <a:t>문제를 해결하기 위해 이미지 등 파일 업로드의 경로는 웹 애플리케이션 외부의 별도 공간으로 설정하여 정적 폴더에서 사용하는 것처럼 변경해서 사용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한컴 고딕" panose="02000500000000000000" pitchFamily="2" charset="-127"/>
            </a:endParaRPr>
          </a:p>
          <a:p>
            <a:r>
              <a:rPr lang="en-US" altLang="ko-KR" dirty="0" smtClean="0"/>
              <a:t> </a:t>
            </a:r>
          </a:p>
          <a:p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94309" y="7263"/>
            <a:ext cx="35381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이미지 처리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4" name="액자 23"/>
          <p:cNvSpPr/>
          <p:nvPr/>
        </p:nvSpPr>
        <p:spPr>
          <a:xfrm>
            <a:off x="6899417" y="1430794"/>
            <a:ext cx="5102084" cy="1765975"/>
          </a:xfrm>
          <a:prstGeom prst="frame">
            <a:avLst>
              <a:gd name="adj1" fmla="val 5633"/>
            </a:avLst>
          </a:prstGeom>
          <a:solidFill>
            <a:srgbClr val="347578"/>
          </a:solidFill>
          <a:ln>
            <a:solidFill>
              <a:srgbClr val="FEED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28" name="Picture 4" descr="마우스 커서 PNG 이미지 투명 무료 다운로드 | PNG M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6421">
            <a:off x="-999303" y="3009123"/>
            <a:ext cx="406110" cy="40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6899417" y="3751263"/>
            <a:ext cx="2292709" cy="2143830"/>
            <a:chOff x="6448066" y="4379636"/>
            <a:chExt cx="2292709" cy="2143830"/>
          </a:xfrm>
        </p:grpSpPr>
        <p:sp>
          <p:nvSpPr>
            <p:cNvPr id="15" name="직사각형 14"/>
            <p:cNvSpPr/>
            <p:nvPr/>
          </p:nvSpPr>
          <p:spPr>
            <a:xfrm>
              <a:off x="6530892" y="4485648"/>
              <a:ext cx="2126508" cy="1981009"/>
            </a:xfrm>
            <a:prstGeom prst="rect">
              <a:avLst/>
            </a:prstGeom>
            <a:solidFill>
              <a:schemeClr val="lt1"/>
            </a:solidFill>
            <a:ln w="19050"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003760" y="4544011"/>
              <a:ext cx="1180771" cy="2167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100" b="1" dirty="0"/>
                <a:t>외부 로컬 폴더</a:t>
              </a:r>
            </a:p>
          </p:txBody>
        </p:sp>
        <p:sp>
          <p:nvSpPr>
            <p:cNvPr id="21" name="액자 20"/>
            <p:cNvSpPr/>
            <p:nvPr/>
          </p:nvSpPr>
          <p:spPr>
            <a:xfrm>
              <a:off x="6448066" y="4379636"/>
              <a:ext cx="2292709" cy="2143830"/>
            </a:xfrm>
            <a:prstGeom prst="frame">
              <a:avLst>
                <a:gd name="adj1" fmla="val 6031"/>
              </a:avLst>
            </a:prstGeom>
            <a:solidFill>
              <a:srgbClr val="3A8286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821889" y="4819085"/>
              <a:ext cx="1544517" cy="1410210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94087" y="5314407"/>
              <a:ext cx="1208753" cy="2294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 b="1" dirty="0"/>
                <a:t>C://sglink//.....</a:t>
              </a: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248016" y="1493512"/>
            <a:ext cx="599709" cy="4329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94309" y="1430795"/>
            <a:ext cx="6501605" cy="4464298"/>
            <a:chOff x="284780" y="1504674"/>
            <a:chExt cx="6501605" cy="4390419"/>
          </a:xfrm>
        </p:grpSpPr>
        <p:grpSp>
          <p:nvGrpSpPr>
            <p:cNvPr id="3" name="그룹 2"/>
            <p:cNvGrpSpPr/>
            <p:nvPr/>
          </p:nvGrpSpPr>
          <p:grpSpPr>
            <a:xfrm>
              <a:off x="284780" y="1504674"/>
              <a:ext cx="6501605" cy="4390419"/>
              <a:chOff x="284780" y="1504674"/>
              <a:chExt cx="6501605" cy="4390419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457200" y="1579418"/>
                <a:ext cx="6236078" cy="4256117"/>
              </a:xfrm>
              <a:prstGeom prst="rect">
                <a:avLst/>
              </a:prstGeom>
            </p:spPr>
          </p:pic>
          <p:sp>
            <p:nvSpPr>
              <p:cNvPr id="23" name="액자 22"/>
              <p:cNvSpPr/>
              <p:nvPr/>
            </p:nvSpPr>
            <p:spPr>
              <a:xfrm>
                <a:off x="284780" y="1504674"/>
                <a:ext cx="6501605" cy="4390419"/>
              </a:xfrm>
              <a:prstGeom prst="frame">
                <a:avLst>
                  <a:gd name="adj1" fmla="val 2570"/>
                </a:avLst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직사각형 11"/>
            <p:cNvSpPr/>
            <p:nvPr/>
          </p:nvSpPr>
          <p:spPr>
            <a:xfrm>
              <a:off x="4709680" y="4574923"/>
              <a:ext cx="1317047" cy="271397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b="1" dirty="0" err="1">
                  <a:solidFill>
                    <a:schemeClr val="dk1"/>
                  </a:solidFill>
                </a:rPr>
                <a:t>img</a:t>
              </a:r>
              <a:r>
                <a:rPr lang="en-US" altLang="ko-KR" sz="1200" b="1" dirty="0">
                  <a:solidFill>
                    <a:schemeClr val="dk1"/>
                  </a:solidFill>
                </a:rPr>
                <a:t>/</a:t>
              </a:r>
              <a:r>
                <a:rPr lang="en-US" altLang="ko-KR" sz="1200" b="1" dirty="0" err="1">
                  <a:solidFill>
                    <a:schemeClr val="dk1"/>
                  </a:solidFill>
                </a:rPr>
                <a:t>sglink</a:t>
              </a:r>
              <a:r>
                <a:rPr lang="en-US" altLang="ko-KR" sz="1200" b="1" dirty="0">
                  <a:solidFill>
                    <a:schemeClr val="dk1"/>
                  </a:solidFill>
                </a:rPr>
                <a:t>/.....</a:t>
              </a:r>
            </a:p>
          </p:txBody>
        </p:sp>
      </p:grpSp>
      <p:sp>
        <p:nvSpPr>
          <p:cNvPr id="14" name="왼쪽 화살표 13"/>
          <p:cNvSpPr/>
          <p:nvPr/>
        </p:nvSpPr>
        <p:spPr>
          <a:xfrm rot="976966">
            <a:off x="6191228" y="4507075"/>
            <a:ext cx="643977" cy="377182"/>
          </a:xfrm>
          <a:prstGeom prst="leftArrow">
            <a:avLst/>
          </a:prstGeom>
          <a:solidFill>
            <a:srgbClr val="FEED72"/>
          </a:solidFill>
          <a:ln w="38100">
            <a:solidFill>
              <a:srgbClr val="2B6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497404" y="4222864"/>
            <a:ext cx="228600" cy="295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액자 24"/>
          <p:cNvSpPr/>
          <p:nvPr/>
        </p:nvSpPr>
        <p:spPr>
          <a:xfrm>
            <a:off x="4435571" y="4175210"/>
            <a:ext cx="1684321" cy="829051"/>
          </a:xfrm>
          <a:prstGeom prst="frame">
            <a:avLst/>
          </a:prstGeom>
          <a:solidFill>
            <a:srgbClr val="FEED72"/>
          </a:solidFill>
          <a:ln w="28575">
            <a:solidFill>
              <a:srgbClr val="2B6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47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262600" y="4771471"/>
            <a:ext cx="7666800" cy="1600477"/>
          </a:xfrm>
          <a:prstGeom prst="rect">
            <a:avLst/>
          </a:prstGeom>
          <a:solidFill>
            <a:srgbClr val="3A82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52675" y="1451908"/>
            <a:ext cx="7486163" cy="2729428"/>
          </a:xfrm>
          <a:prstGeom prst="rect">
            <a:avLst/>
          </a:prstGeom>
        </p:spPr>
      </p:pic>
      <p:sp>
        <p:nvSpPr>
          <p:cNvPr id="23" name="액자 22"/>
          <p:cNvSpPr/>
          <p:nvPr/>
        </p:nvSpPr>
        <p:spPr>
          <a:xfrm>
            <a:off x="2262600" y="1386586"/>
            <a:ext cx="7666800" cy="2794750"/>
          </a:xfrm>
          <a:prstGeom prst="frame">
            <a:avLst>
              <a:gd name="adj1" fmla="val 3252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89672" y="4971544"/>
            <a:ext cx="7238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@Configuration </a:t>
            </a:r>
            <a:r>
              <a:rPr lang="ko-KR" altLang="en-US" sz="1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어노테이션을</a:t>
            </a:r>
            <a:r>
              <a:rPr lang="ko-KR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 통해 클래스를 환경 설정 클래스로 지정</a:t>
            </a:r>
            <a:endParaRPr lang="en-US" altLang="ko-KR" sz="1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addResourceHandler</a:t>
            </a:r>
            <a:r>
              <a:rPr lang="en-US" altLang="ko-K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메서드를 통해 외부 로컬 폴더를 내부 정적 폴더에서 사용하는 것처럼 변경</a:t>
            </a:r>
            <a:endParaRPr lang="en-US" altLang="ko-KR" sz="1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5" name="액자 34"/>
          <p:cNvSpPr/>
          <p:nvPr/>
        </p:nvSpPr>
        <p:spPr>
          <a:xfrm>
            <a:off x="2262356" y="4771471"/>
            <a:ext cx="7666800" cy="1600477"/>
          </a:xfrm>
          <a:prstGeom prst="frame">
            <a:avLst>
              <a:gd name="adj1" fmla="val 5633"/>
            </a:avLst>
          </a:prstGeom>
          <a:solidFill>
            <a:srgbClr val="2B6063"/>
          </a:solidFill>
          <a:ln>
            <a:solidFill>
              <a:srgbClr val="FEED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4309" y="7263"/>
            <a:ext cx="35381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이미지 처리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41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L 도형 7"/>
          <p:cNvSpPr/>
          <p:nvPr/>
        </p:nvSpPr>
        <p:spPr>
          <a:xfrm>
            <a:off x="1745271" y="3842026"/>
            <a:ext cx="640080" cy="640080"/>
          </a:xfrm>
          <a:prstGeom prst="corner">
            <a:avLst>
              <a:gd name="adj1" fmla="val 27121"/>
              <a:gd name="adj2" fmla="val 28939"/>
            </a:avLst>
          </a:prstGeom>
          <a:solidFill>
            <a:srgbClr val="2B606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385351" y="2364698"/>
            <a:ext cx="7421298" cy="1477328"/>
          </a:xfrm>
          <a:prstGeom prst="rect">
            <a:avLst/>
          </a:prstGeom>
          <a:ln w="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0" b="1" dirty="0" smtClean="0">
                <a:ln w="50800">
                  <a:solidFill>
                    <a:srgbClr val="43979B">
                      <a:alpha val="80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결과</a:t>
            </a:r>
            <a:endParaRPr lang="en-US" altLang="ko-KR" sz="9000" b="1" dirty="0" smtClean="0">
              <a:ln w="50800">
                <a:solidFill>
                  <a:srgbClr val="43979B">
                    <a:alpha val="80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L 도형 8"/>
          <p:cNvSpPr/>
          <p:nvPr/>
        </p:nvSpPr>
        <p:spPr>
          <a:xfrm flipH="1" flipV="1">
            <a:off x="9806649" y="1724618"/>
            <a:ext cx="640080" cy="640080"/>
          </a:xfrm>
          <a:prstGeom prst="corner">
            <a:avLst>
              <a:gd name="adj1" fmla="val 27121"/>
              <a:gd name="adj2" fmla="val 28939"/>
            </a:avLst>
          </a:prstGeom>
          <a:solidFill>
            <a:srgbClr val="2B606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74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876" y="1579937"/>
            <a:ext cx="5924248" cy="45553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4310" y="7263"/>
            <a:ext cx="66221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56390" y="414635"/>
            <a:ext cx="2404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47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876" y="1579936"/>
            <a:ext cx="5924248" cy="45553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4310" y="7263"/>
            <a:ext cx="66221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56390" y="414635"/>
            <a:ext cx="2404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92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877" y="1579935"/>
            <a:ext cx="5924248" cy="45553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4310" y="7263"/>
            <a:ext cx="66221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56390" y="414635"/>
            <a:ext cx="2404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82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4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877" y="1586711"/>
            <a:ext cx="5924248" cy="454497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431" y="4220702"/>
            <a:ext cx="1900855" cy="5424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/>
          <p:cNvSpPr txBox="1"/>
          <p:nvPr/>
        </p:nvSpPr>
        <p:spPr>
          <a:xfrm>
            <a:off x="194310" y="7263"/>
            <a:ext cx="66221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56390" y="414635"/>
            <a:ext cx="2404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30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5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b="7401"/>
          <a:stretch/>
        </p:blipFill>
        <p:spPr>
          <a:xfrm>
            <a:off x="3133878" y="1579935"/>
            <a:ext cx="5924248" cy="45553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720" y="4447309"/>
            <a:ext cx="2960050" cy="15544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/>
          <p:cNvSpPr txBox="1"/>
          <p:nvPr/>
        </p:nvSpPr>
        <p:spPr>
          <a:xfrm>
            <a:off x="194310" y="7263"/>
            <a:ext cx="66221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56390" y="414635"/>
            <a:ext cx="2404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67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6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78" y="1579935"/>
            <a:ext cx="5924248" cy="45553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4310" y="7263"/>
            <a:ext cx="66221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56390" y="414635"/>
            <a:ext cx="2404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03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28575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       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49" y="2230921"/>
            <a:ext cx="2453307" cy="24533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90864" y="4684228"/>
            <a:ext cx="1971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Impact" panose="020B0806030902050204" pitchFamily="34" charset="0"/>
                <a:ea typeface="HY견고딕" panose="02030600000101010101" pitchFamily="18" charset="-127"/>
              </a:rPr>
              <a:t>기업</a:t>
            </a:r>
            <a:endParaRPr lang="ko-KR" altLang="en-US" sz="24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Impact" panose="020B0806030902050204" pitchFamily="34" charset="0"/>
              <a:ea typeface="HY견고딕" panose="0203060000010101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761" y="2424735"/>
            <a:ext cx="2192995" cy="2192995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3153405" y="3204184"/>
            <a:ext cx="814424" cy="740665"/>
          </a:xfrm>
          <a:prstGeom prst="rightArrow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9904761" y="4617730"/>
            <a:ext cx="1971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Impact" panose="020B0806030902050204" pitchFamily="34" charset="0"/>
                <a:ea typeface="HY견고딕" panose="02030600000101010101" pitchFamily="18" charset="-127"/>
              </a:rPr>
              <a:t>관리자</a:t>
            </a:r>
            <a:endParaRPr lang="ko-KR" altLang="en-US" sz="24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Impact" panose="020B0806030902050204" pitchFamily="34" charset="0"/>
              <a:ea typeface="HY견고딕" panose="0203060000010101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148141" y="1464328"/>
            <a:ext cx="4504408" cy="4600576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218" y="1646440"/>
            <a:ext cx="1316720" cy="131805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477" y="1664356"/>
            <a:ext cx="1316720" cy="13180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477" y="3973892"/>
            <a:ext cx="1316720" cy="131672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651" y="3944849"/>
            <a:ext cx="1345763" cy="134576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503419" y="3142690"/>
            <a:ext cx="1935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 w="12700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장비 </a:t>
            </a:r>
            <a:r>
              <a:rPr lang="ko-KR" altLang="en-US" sz="2000" b="1" dirty="0" smtClean="0">
                <a:ln w="12700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등록 신청</a:t>
            </a:r>
            <a:endParaRPr lang="ko-KR" altLang="en-US" sz="2000" b="1" dirty="0">
              <a:ln w="12700">
                <a:solidFill>
                  <a:srgbClr val="347578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8996093" y="3204183"/>
            <a:ext cx="814424" cy="740665"/>
          </a:xfrm>
          <a:prstGeom prst="rightArrow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503419" y="5477703"/>
            <a:ext cx="1935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 w="12700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사업 공고 신청</a:t>
            </a:r>
            <a:endParaRPr lang="ko-KR" altLang="en-US" sz="2000" b="1" dirty="0">
              <a:ln w="12700">
                <a:solidFill>
                  <a:srgbClr val="347578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43222" y="328197"/>
            <a:ext cx="16500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추진 배경</a:t>
            </a:r>
            <a:endParaRPr lang="ko-KR" altLang="en-US" sz="22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Propulsion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59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7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77" y="1579935"/>
            <a:ext cx="5924248" cy="45553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4310" y="7263"/>
            <a:ext cx="66221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Video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37882" y="414635"/>
            <a:ext cx="2404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영상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46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8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2" name="TextBox 11"/>
          <p:cNvSpPr txBox="1"/>
          <p:nvPr/>
        </p:nvSpPr>
        <p:spPr>
          <a:xfrm>
            <a:off x="194310" y="7263"/>
            <a:ext cx="66221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Video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30136" y="414635"/>
            <a:ext cx="2404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영상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15" name="그림 14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739" y="1695434"/>
            <a:ext cx="5888522" cy="434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6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644613" y="4062293"/>
            <a:ext cx="1977282" cy="2333863"/>
          </a:xfrm>
          <a:prstGeom prst="round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697845" y="2466975"/>
            <a:ext cx="1880910" cy="1924050"/>
          </a:xfrm>
          <a:prstGeom prst="ellipse">
            <a:avLst/>
          </a:prstGeom>
          <a:solidFill>
            <a:srgbClr val="347578"/>
          </a:solidFill>
          <a:ln w="76200" cmpd="thickThin">
            <a:solidFill>
              <a:srgbClr val="FEF19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2883400" y="4062293"/>
            <a:ext cx="1977282" cy="2333863"/>
          </a:xfrm>
          <a:prstGeom prst="round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2926695" y="2466975"/>
            <a:ext cx="1880910" cy="1924050"/>
          </a:xfrm>
          <a:prstGeom prst="ellipse">
            <a:avLst/>
          </a:prstGeom>
          <a:solidFill>
            <a:srgbClr val="347578"/>
          </a:solidFill>
          <a:ln w="76200" cmpd="thickThin">
            <a:solidFill>
              <a:srgbClr val="FEF19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5106090" y="4062292"/>
            <a:ext cx="1977282" cy="2333863"/>
          </a:xfrm>
          <a:prstGeom prst="round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/>
          <p:cNvSpPr/>
          <p:nvPr/>
        </p:nvSpPr>
        <p:spPr>
          <a:xfrm>
            <a:off x="5155545" y="2466975"/>
            <a:ext cx="1880910" cy="1924050"/>
          </a:xfrm>
          <a:prstGeom prst="ellipse">
            <a:avLst/>
          </a:prstGeom>
          <a:solidFill>
            <a:srgbClr val="347578"/>
          </a:solidFill>
          <a:ln w="76200" cmpd="thickThin">
            <a:solidFill>
              <a:srgbClr val="FEF19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7336209" y="4062292"/>
            <a:ext cx="1977282" cy="2333863"/>
          </a:xfrm>
          <a:prstGeom prst="round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7384395" y="2466975"/>
            <a:ext cx="1880910" cy="1924050"/>
          </a:xfrm>
          <a:prstGeom prst="ellipse">
            <a:avLst/>
          </a:prstGeom>
          <a:solidFill>
            <a:srgbClr val="347578"/>
          </a:solidFill>
          <a:ln w="76200" cmpd="thickThin">
            <a:solidFill>
              <a:srgbClr val="FEF19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9565058" y="4062292"/>
            <a:ext cx="1977282" cy="2333863"/>
          </a:xfrm>
          <a:prstGeom prst="round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/>
          <p:cNvSpPr/>
          <p:nvPr/>
        </p:nvSpPr>
        <p:spPr>
          <a:xfrm>
            <a:off x="9613245" y="2466975"/>
            <a:ext cx="1880910" cy="1924050"/>
          </a:xfrm>
          <a:prstGeom prst="ellipse">
            <a:avLst/>
          </a:prstGeom>
          <a:solidFill>
            <a:srgbClr val="347578"/>
          </a:solidFill>
          <a:ln w="76200" cmpd="thickThin">
            <a:solidFill>
              <a:srgbClr val="FEF19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570970" y="4939877"/>
            <a:ext cx="1952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소통의 중요함을 깨달았습니다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프로젝트를 진행하면서 많은 것을 배웠고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제가 성장할 수 있게 도와 준 </a:t>
            </a:r>
            <a:r>
              <a:rPr lang="ko-KR" altLang="en-US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원 분들에게 감사합니다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4" b="27879"/>
          <a:stretch/>
        </p:blipFill>
        <p:spPr>
          <a:xfrm>
            <a:off x="9686363" y="2544898"/>
            <a:ext cx="1743637" cy="1795801"/>
          </a:xfrm>
          <a:prstGeom prst="ellipse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4" b="27394"/>
          <a:stretch/>
        </p:blipFill>
        <p:spPr>
          <a:xfrm>
            <a:off x="757809" y="2544897"/>
            <a:ext cx="1772757" cy="1795801"/>
          </a:xfrm>
          <a:prstGeom prst="ellipse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3" b="5972"/>
          <a:stretch/>
        </p:blipFill>
        <p:spPr>
          <a:xfrm>
            <a:off x="5208621" y="2525846"/>
            <a:ext cx="1779647" cy="1795801"/>
          </a:xfrm>
          <a:prstGeom prst="ellipse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07" b="27438"/>
          <a:stretch/>
        </p:blipFill>
        <p:spPr>
          <a:xfrm>
            <a:off x="2991498" y="2537329"/>
            <a:ext cx="1766651" cy="1803369"/>
          </a:xfrm>
          <a:prstGeom prst="ellipse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345562" y="4939876"/>
            <a:ext cx="195232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팀원 서로 생각하는 모습에 추운 날씨 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마음 따뜻한 </a:t>
            </a:r>
            <a:r>
              <a:rPr lang="ko-KR" altLang="en-US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시간들 이였습니다</a:t>
            </a:r>
            <a:r>
              <a:rPr lang="en-US" altLang="ko-KR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돌아오는 </a:t>
            </a:r>
            <a:r>
              <a:rPr lang="ko-KR" altLang="en-US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봄 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언 땅에 </a:t>
            </a:r>
            <a:r>
              <a:rPr lang="ko-KR" altLang="en-US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돋아나는 새싹 처럼 어려움을 뚫고 모두 푸르른 거목이 되었으면 합니다</a:t>
            </a:r>
            <a:r>
              <a:rPr lang="en-US" altLang="ko-KR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109814" y="4942644"/>
            <a:ext cx="1952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프로젝트가 생각보다 어렵지도 않고 즐거운 분위기 속에서 잘 마무리된 것 같아서 기분이 홀가분합니다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890322" y="4942646"/>
            <a:ext cx="195232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팀원과의 협업을 통해서 서로간의 소통이 중요하다는 것을 깨달았으며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프로젝트를 통해서 모르는 부분을 직접 코딩하며 공부를 할 수 있는 계기가 됐습니다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54208" y="4942649"/>
            <a:ext cx="1952320" cy="993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팀장으로서 팀원을 이끌어가는데 부담을 느꼈지만 모두들 열심히 잘 따라와줘서 고마운 마음입니다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000" b="1" dirty="0" smtClean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7" b="6806"/>
          <a:stretch/>
        </p:blipFill>
        <p:spPr>
          <a:xfrm>
            <a:off x="7451434" y="2536583"/>
            <a:ext cx="1759067" cy="1795801"/>
          </a:xfrm>
          <a:prstGeom prst="ellipse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94310" y="7263"/>
            <a:ext cx="66221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Team Project Member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649763" y="4478032"/>
            <a:ext cx="180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MEMBER</a:t>
            </a: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박은비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427031" y="4499717"/>
            <a:ext cx="180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MEMBER</a:t>
            </a: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김동평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190795" y="4499717"/>
            <a:ext cx="180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MEMBER</a:t>
            </a: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권도현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967424" y="4497558"/>
            <a:ext cx="1807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PL </a:t>
            </a:r>
            <a:r>
              <a:rPr lang="ko-KR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최성은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34364" y="4499717"/>
            <a:ext cx="180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PM</a:t>
            </a: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정관민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53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L 도형 7"/>
          <p:cNvSpPr/>
          <p:nvPr/>
        </p:nvSpPr>
        <p:spPr>
          <a:xfrm>
            <a:off x="2416629" y="4305144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/>
          <p:cNvSpPr/>
          <p:nvPr/>
        </p:nvSpPr>
        <p:spPr>
          <a:xfrm flipH="1" flipV="1">
            <a:off x="8982138" y="1231641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972325" y="2208198"/>
            <a:ext cx="6247349" cy="1477328"/>
          </a:xfrm>
          <a:prstGeom prst="rect">
            <a:avLst/>
          </a:prstGeom>
          <a:ln w="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9000" b="1" dirty="0" smtClean="0">
                <a:ln w="38100">
                  <a:solidFill>
                    <a:srgbClr val="43979B">
                      <a:alpha val="80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THANK YOU</a:t>
            </a:r>
            <a:endParaRPr lang="ko-KR" altLang="en-US" sz="9000" b="1" dirty="0">
              <a:ln w="38100">
                <a:solidFill>
                  <a:srgbClr val="43979B">
                    <a:alpha val="80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3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-16626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       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88864" y="4801531"/>
            <a:ext cx="1971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Impact" panose="020B0806030902050204" pitchFamily="34" charset="0"/>
                <a:ea typeface="HY견고딕" panose="02030600000101010101" pitchFamily="18" charset="-127"/>
              </a:rPr>
              <a:t>학생</a:t>
            </a:r>
            <a:endParaRPr lang="ko-KR" altLang="en-US" sz="24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Impact" panose="020B0806030902050204" pitchFamily="34" charset="0"/>
              <a:ea typeface="HY견고딕" panose="02030600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887422" y="4801531"/>
            <a:ext cx="1971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Impact" panose="020B0806030902050204" pitchFamily="34" charset="0"/>
                <a:ea typeface="HY견고딕" panose="02030600000101010101" pitchFamily="18" charset="-127"/>
              </a:rPr>
              <a:t>기업</a:t>
            </a:r>
            <a:r>
              <a:rPr lang="ko-KR" altLang="en-US" sz="24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rgbClr val="FEED72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Impact" panose="020B0806030902050204" pitchFamily="34" charset="0"/>
                <a:ea typeface="HY견고딕" panose="02030600000101010101" pitchFamily="18" charset="-127"/>
              </a:rPr>
              <a:t> </a:t>
            </a:r>
            <a:endParaRPr lang="ko-KR" altLang="en-US" sz="24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rgbClr val="FEED72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Impact" panose="020B0806030902050204" pitchFamily="34" charset="0"/>
              <a:ea typeface="HY견고딕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51" y="2581969"/>
            <a:ext cx="2127502" cy="212750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083" y="2379117"/>
            <a:ext cx="2330354" cy="2330354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4122056" y="1478888"/>
            <a:ext cx="4504408" cy="4600576"/>
          </a:xfrm>
          <a:prstGeom prst="rect">
            <a:avLst/>
          </a:prstGeom>
          <a:solidFill>
            <a:srgbClr val="FEED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5" y="3918266"/>
            <a:ext cx="1231587" cy="123158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692" y="1768668"/>
            <a:ext cx="1253467" cy="1253467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605" y="1768668"/>
            <a:ext cx="1221392" cy="1235187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533" y="3883256"/>
            <a:ext cx="1380773" cy="1380773"/>
          </a:xfrm>
          <a:prstGeom prst="rect">
            <a:avLst/>
          </a:prstGeom>
        </p:spPr>
      </p:pic>
      <p:sp>
        <p:nvSpPr>
          <p:cNvPr id="20" name="오른쪽 화살표 19"/>
          <p:cNvSpPr/>
          <p:nvPr/>
        </p:nvSpPr>
        <p:spPr>
          <a:xfrm>
            <a:off x="3153405" y="3204184"/>
            <a:ext cx="814424" cy="740665"/>
          </a:xfrm>
          <a:prstGeom prst="rightArrow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8996093" y="3204183"/>
            <a:ext cx="814424" cy="740665"/>
          </a:xfrm>
          <a:prstGeom prst="rightArrow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552559" y="3121346"/>
            <a:ext cx="1935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 w="12700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장비 </a:t>
            </a:r>
            <a:r>
              <a:rPr lang="ko-KR" altLang="en-US" sz="2000" b="1" dirty="0" smtClean="0">
                <a:ln w="12700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대여 신청</a:t>
            </a:r>
            <a:endParaRPr lang="ko-KR" altLang="en-US" sz="2000" b="1" dirty="0">
              <a:ln w="12700">
                <a:solidFill>
                  <a:srgbClr val="347578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58802" y="5169882"/>
            <a:ext cx="2722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 w="12700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사업 프로그램 신청 및 커뮤니티</a:t>
            </a:r>
            <a:endParaRPr lang="ko-KR" altLang="en-US" sz="2000" b="1" dirty="0">
              <a:ln w="12700">
                <a:solidFill>
                  <a:srgbClr val="347578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43222" y="328197"/>
            <a:ext cx="16500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추진 배경</a:t>
            </a:r>
            <a:endParaRPr lang="ko-KR" altLang="en-US" sz="22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Propulsion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29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40351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                  </a:t>
            </a: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7089" y="2751500"/>
            <a:ext cx="2192995" cy="219299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74366" y="4935629"/>
            <a:ext cx="19716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Impact" panose="020B0806030902050204" pitchFamily="34" charset="0"/>
                <a:ea typeface="HY견고딕" panose="02030600000101010101" pitchFamily="18" charset="-127"/>
              </a:rPr>
              <a:t>관리자</a:t>
            </a:r>
            <a:endParaRPr lang="ko-KR" altLang="en-US" sz="24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Impact" panose="020B0806030902050204" pitchFamily="34" charset="0"/>
              <a:ea typeface="HY견고딕" panose="02030600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455871" y="1580960"/>
            <a:ext cx="4504408" cy="4600576"/>
          </a:xfrm>
          <a:prstGeom prst="rect">
            <a:avLst/>
          </a:prstGeom>
          <a:solidFill>
            <a:srgbClr val="3A82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25750" y="1714184"/>
            <a:ext cx="1329876" cy="13298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994646" y="1714184"/>
            <a:ext cx="1329876" cy="132987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29013" y="4074712"/>
            <a:ext cx="1326613" cy="132661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994646" y="4067418"/>
            <a:ext cx="1329876" cy="1329876"/>
          </a:xfrm>
          <a:prstGeom prst="rect">
            <a:avLst/>
          </a:prstGeom>
        </p:spPr>
      </p:pic>
      <p:sp>
        <p:nvSpPr>
          <p:cNvPr id="20" name="오른쪽 화살표 19"/>
          <p:cNvSpPr/>
          <p:nvPr/>
        </p:nvSpPr>
        <p:spPr>
          <a:xfrm>
            <a:off x="3153405" y="3204184"/>
            <a:ext cx="814424" cy="74066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714800" y="3061092"/>
            <a:ext cx="1935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ln w="12700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사업 신청 관리</a:t>
            </a:r>
            <a:endParaRPr lang="ko-KR" altLang="en-US" sz="1600" b="1" dirty="0">
              <a:ln w="12700">
                <a:solidFill>
                  <a:srgbClr val="347578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83696" y="3055961"/>
            <a:ext cx="1935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ln w="12700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장비 대여 관리</a:t>
            </a:r>
            <a:endParaRPr lang="ko-KR" altLang="en-US" sz="1600" b="1" dirty="0">
              <a:ln w="12700">
                <a:solidFill>
                  <a:srgbClr val="347578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23113" y="5515083"/>
            <a:ext cx="1935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ln w="12700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커뮤니티 관리</a:t>
            </a:r>
            <a:endParaRPr lang="ko-KR" altLang="en-US" sz="1600" b="1" dirty="0">
              <a:ln w="12700">
                <a:solidFill>
                  <a:srgbClr val="347578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92009" y="5515083"/>
            <a:ext cx="1935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ln w="12700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회원 관리</a:t>
            </a:r>
            <a:endParaRPr lang="ko-KR" altLang="en-US" sz="1600" b="1" dirty="0">
              <a:ln w="12700">
                <a:solidFill>
                  <a:srgbClr val="347578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43222" y="328197"/>
            <a:ext cx="16500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추진 배경</a:t>
            </a:r>
            <a:endParaRPr lang="ko-KR" altLang="en-US" sz="22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Propulsion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       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39277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Development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56358" y="328197"/>
            <a:ext cx="14735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개발환경</a:t>
            </a:r>
            <a:endParaRPr lang="ko-KR" altLang="en-US" sz="22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34802" y="1119897"/>
            <a:ext cx="3446759" cy="713399"/>
            <a:chOff x="434802" y="1206982"/>
            <a:chExt cx="3446759" cy="713399"/>
          </a:xfrm>
        </p:grpSpPr>
        <p:sp>
          <p:nvSpPr>
            <p:cNvPr id="6" name="오각형 5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42413" y="1206982"/>
              <a:ext cx="262708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Language</a:t>
              </a:r>
              <a:endParaRPr lang="ko-KR" altLang="en-US" sz="3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434802" y="2069630"/>
            <a:ext cx="3446759" cy="698885"/>
            <a:chOff x="434802" y="1221496"/>
            <a:chExt cx="3446759" cy="698885"/>
          </a:xfrm>
        </p:grpSpPr>
        <p:sp>
          <p:nvSpPr>
            <p:cNvPr id="35" name="오각형 34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68243" y="1221496"/>
              <a:ext cx="293469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Frame work</a:t>
              </a:r>
              <a:endParaRPr lang="ko-KR" altLang="en-US" sz="3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34802" y="3019363"/>
            <a:ext cx="3446759" cy="684371"/>
            <a:chOff x="434802" y="1236010"/>
            <a:chExt cx="3446759" cy="684371"/>
          </a:xfrm>
        </p:grpSpPr>
        <p:sp>
          <p:nvSpPr>
            <p:cNvPr id="38" name="오각형 37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42413" y="1236010"/>
              <a:ext cx="262708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IDE</a:t>
              </a:r>
              <a:endParaRPr lang="ko-KR" altLang="en-US" sz="3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34802" y="4012650"/>
            <a:ext cx="3446759" cy="677108"/>
            <a:chOff x="434802" y="1243273"/>
            <a:chExt cx="3446759" cy="677108"/>
          </a:xfrm>
        </p:grpSpPr>
        <p:sp>
          <p:nvSpPr>
            <p:cNvPr id="41" name="오각형 40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42413" y="1265038"/>
              <a:ext cx="2627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화면</a:t>
              </a:r>
              <a:endPara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190871" y="4947639"/>
            <a:ext cx="3698958" cy="677108"/>
            <a:chOff x="190871" y="1243273"/>
            <a:chExt cx="3698958" cy="677108"/>
          </a:xfrm>
        </p:grpSpPr>
        <p:sp>
          <p:nvSpPr>
            <p:cNvPr id="44" name="오각형 43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90871" y="1308580"/>
              <a:ext cx="369895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DB &amp; </a:t>
              </a:r>
              <a:r>
                <a:rPr lang="ko-KR" altLang="en-US" sz="3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형상관리</a:t>
              </a:r>
              <a:endParaRPr lang="ko-KR" altLang="en-US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434801" y="5912987"/>
            <a:ext cx="3446759" cy="677108"/>
            <a:chOff x="434802" y="1243273"/>
            <a:chExt cx="3446759" cy="677108"/>
          </a:xfrm>
        </p:grpSpPr>
        <p:sp>
          <p:nvSpPr>
            <p:cNvPr id="47" name="오각형 46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22049" y="1328995"/>
              <a:ext cx="26270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Server &amp;</a:t>
              </a:r>
              <a:r>
                <a:rPr lang="ko-KR" altLang="en-US" sz="3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기타</a:t>
              </a:r>
              <a:endParaRPr lang="ko-KR" altLang="en-US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122056" y="1151665"/>
            <a:ext cx="7248525" cy="681631"/>
            <a:chOff x="4122056" y="1151665"/>
            <a:chExt cx="7248525" cy="681631"/>
          </a:xfrm>
        </p:grpSpPr>
        <p:sp>
          <p:nvSpPr>
            <p:cNvPr id="28" name="직사각형 27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4122056" y="2091407"/>
            <a:ext cx="7248525" cy="681631"/>
            <a:chOff x="4122056" y="1151665"/>
            <a:chExt cx="7248525" cy="681631"/>
          </a:xfrm>
        </p:grpSpPr>
        <p:sp>
          <p:nvSpPr>
            <p:cNvPr id="54" name="직사각형 53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4122056" y="3026626"/>
            <a:ext cx="7248525" cy="681631"/>
            <a:chOff x="4122056" y="1151665"/>
            <a:chExt cx="7248525" cy="681631"/>
          </a:xfrm>
        </p:grpSpPr>
        <p:sp>
          <p:nvSpPr>
            <p:cNvPr id="57" name="직사각형 56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4122056" y="4009325"/>
            <a:ext cx="7248525" cy="681631"/>
            <a:chOff x="4122056" y="1151665"/>
            <a:chExt cx="7248525" cy="681631"/>
          </a:xfrm>
        </p:grpSpPr>
        <p:sp>
          <p:nvSpPr>
            <p:cNvPr id="60" name="직사각형 59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4122055" y="4942286"/>
            <a:ext cx="7248525" cy="681631"/>
            <a:chOff x="4122056" y="1151665"/>
            <a:chExt cx="7248525" cy="681631"/>
          </a:xfrm>
        </p:grpSpPr>
        <p:sp>
          <p:nvSpPr>
            <p:cNvPr id="63" name="직사각형 62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4122055" y="5901201"/>
            <a:ext cx="7248525" cy="681631"/>
            <a:chOff x="4122056" y="1151665"/>
            <a:chExt cx="7248525" cy="681631"/>
          </a:xfrm>
        </p:grpSpPr>
        <p:sp>
          <p:nvSpPr>
            <p:cNvPr id="66" name="직사각형 65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 descr="GitHub logo PNG | Download PNG image: github_PNG1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357" y="4970542"/>
            <a:ext cx="1579843" cy="63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파이썬 PNG 이미지 투명 무료 다운로드 | PNG Mart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4" t="18183" r="9971" b="21287"/>
          <a:stretch/>
        </p:blipFill>
        <p:spPr bwMode="auto">
          <a:xfrm>
            <a:off x="4339594" y="1285327"/>
            <a:ext cx="1258937" cy="40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Apache Maven logo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594" y="2269874"/>
            <a:ext cx="1366811" cy="34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ownload Java Development - Spring Framework PNG Image with No Background -  PNGkey.com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2" t="7338" r="63345" b="26854"/>
          <a:stretch/>
        </p:blipFill>
        <p:spPr bwMode="auto">
          <a:xfrm>
            <a:off x="5839026" y="1211190"/>
            <a:ext cx="790722" cy="49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pring Boot] @SpringBootApplication 이란?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2" b="18955"/>
          <a:stretch/>
        </p:blipFill>
        <p:spPr bwMode="auto">
          <a:xfrm>
            <a:off x="5870565" y="2206621"/>
            <a:ext cx="1508135" cy="44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4284348" y="4193193"/>
            <a:ext cx="1063343" cy="423565"/>
            <a:chOff x="4288794" y="4110778"/>
            <a:chExt cx="1559731" cy="621293"/>
          </a:xfrm>
        </p:grpSpPr>
        <p:pic>
          <p:nvPicPr>
            <p:cNvPr id="11" name="Picture 8" descr="JavaScript PNG, Transparent JS Logo Free Download - Free Transparent PNG  Logos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57" r="21899"/>
            <a:stretch/>
          </p:blipFill>
          <p:spPr bwMode="auto">
            <a:xfrm>
              <a:off x="4288794" y="4110778"/>
              <a:ext cx="504357" cy="495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ml] 이미지를 만드는 태그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14"/>
            <a:stretch/>
          </p:blipFill>
          <p:spPr bwMode="auto">
            <a:xfrm>
              <a:off x="4802676" y="4123637"/>
              <a:ext cx="1045849" cy="608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8" name="Picture 14" descr="File:Google Chrome logo and wordmark (2015).png - Wikimedia Common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186" y="4187710"/>
            <a:ext cx="1048188" cy="32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pache, tomcat, logo Icon in Vector Logo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9" t="5227" r="13775" b="11960"/>
          <a:stretch/>
        </p:blipFill>
        <p:spPr bwMode="auto">
          <a:xfrm>
            <a:off x="4288794" y="5998384"/>
            <a:ext cx="867875" cy="49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pring Data JPA] findByXXXId 는 불필요한 join을 유발한다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5" t="23192" r="13325" b="42092"/>
          <a:stretch/>
        </p:blipFill>
        <p:spPr bwMode="auto">
          <a:xfrm>
            <a:off x="5991078" y="5046222"/>
            <a:ext cx="996499" cy="46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jQuery $()의 의미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483" y="4136886"/>
            <a:ext cx="436595" cy="43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Sass(SCSS) 완전 정복! | HEROPY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4" t="10400" r="22066" b="9600"/>
          <a:stretch/>
        </p:blipFill>
        <p:spPr bwMode="auto">
          <a:xfrm>
            <a:off x="7493756" y="4183021"/>
            <a:ext cx="470424" cy="35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thymeleaf (server-side template engine) 사용법 정리 - 1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" r="3123"/>
          <a:stretch/>
        </p:blipFill>
        <p:spPr bwMode="auto">
          <a:xfrm>
            <a:off x="8161397" y="4220922"/>
            <a:ext cx="1269439" cy="27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파일:Eclipse-Luna-Logo.svg - 위키백과, 우리 모두의 백과사전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794" y="3240614"/>
            <a:ext cx="1294392" cy="30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MySQL 로고 PNG 이미지는 무료로 다운로드 할 수 있습니다. - Crazy Png-Png 이미지 무료 다운로드-Crazy Png- Png 이미지 무료 다운로드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455" y="5075007"/>
            <a:ext cx="795194" cy="41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File:Jupyter logo.svg - Wikimedia Commons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319" y="3123285"/>
            <a:ext cx="428110" cy="49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StarUML - Wikipedia"/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" t="4146" r="3259" b="21731"/>
          <a:stretch/>
        </p:blipFill>
        <p:spPr bwMode="auto">
          <a:xfrm>
            <a:off x="5397164" y="6052216"/>
            <a:ext cx="1130651" cy="3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Database] eXERD 데이터베이스 연결해서 ERD가져오기"/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60"/>
          <a:stretch/>
        </p:blipFill>
        <p:spPr bwMode="auto">
          <a:xfrm>
            <a:off x="8248437" y="5132938"/>
            <a:ext cx="942383" cy="32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파일:AJAX logo by gengns.svg - 위키백과, 우리 모두의 백과사전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445" y="4136886"/>
            <a:ext cx="767664" cy="36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세상의 모든 기록 :: STS와 깃허브(GitHub) 연동하는 방법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840" y="3153993"/>
            <a:ext cx="404825" cy="44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356" y="4134532"/>
            <a:ext cx="481769" cy="48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7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40351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                  </a:t>
            </a: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970253" y="1714850"/>
            <a:ext cx="1021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 w="12700">
                  <a:noFill/>
                </a:ln>
                <a:solidFill>
                  <a:srgbClr val="2B60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1. </a:t>
            </a:r>
            <a:r>
              <a:rPr lang="ko-KR" altLang="en-US" sz="1600" b="1" dirty="0" smtClean="0">
                <a:ln w="12700">
                  <a:noFill/>
                </a:ln>
                <a:solidFill>
                  <a:srgbClr val="2B60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요청</a:t>
            </a:r>
            <a:endParaRPr lang="ko-KR" altLang="en-US" sz="1600" b="1" dirty="0">
              <a:ln w="12700">
                <a:noFill/>
              </a:ln>
              <a:solidFill>
                <a:srgbClr val="2B60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MVC </a:t>
            </a:r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패턴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048" y="1147173"/>
            <a:ext cx="1924666" cy="19246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86" y="4538746"/>
            <a:ext cx="1826428" cy="182642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579150" y="3081102"/>
            <a:ext cx="1496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Arial Rounded MT Bold" panose="020F0704030504030204" pitchFamily="34" charset="0"/>
                <a:ea typeface="HY견고딕" panose="02030600000101010101" pitchFamily="18" charset="-127"/>
              </a:rPr>
              <a:t>Client</a:t>
            </a:r>
            <a:endParaRPr lang="ko-KR" altLang="en-US" sz="28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Arial Rounded MT Bold" panose="020F0704030504030204" pitchFamily="34" charset="0"/>
              <a:ea typeface="HY견고딕" panose="02030600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79149" y="6249834"/>
            <a:ext cx="1496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Arial Rounded MT Bold" panose="020F0704030504030204" pitchFamily="34" charset="0"/>
                <a:ea typeface="HY견고딕" panose="02030600000101010101" pitchFamily="18" charset="-127"/>
              </a:rPr>
              <a:t>View</a:t>
            </a:r>
            <a:endParaRPr lang="ko-KR" altLang="en-US" sz="28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Arial Rounded MT Bold" panose="020F0704030504030204" pitchFamily="34" charset="0"/>
              <a:ea typeface="HY견고딕" panose="02030600000101010101" pitchFamily="18" charset="-127"/>
            </a:endParaRPr>
          </a:p>
        </p:txBody>
      </p:sp>
      <p:sp>
        <p:nvSpPr>
          <p:cNvPr id="4" name="위쪽 화살표 3"/>
          <p:cNvSpPr/>
          <p:nvPr/>
        </p:nvSpPr>
        <p:spPr>
          <a:xfrm>
            <a:off x="2166603" y="3698286"/>
            <a:ext cx="449794" cy="746495"/>
          </a:xfrm>
          <a:prstGeom prst="upArrow">
            <a:avLst/>
          </a:prstGeom>
          <a:solidFill>
            <a:srgbClr val="43979B"/>
          </a:solidFill>
          <a:ln w="38100">
            <a:solidFill>
              <a:srgbClr val="3475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598" y="1147173"/>
            <a:ext cx="2056884" cy="205688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879294" y="2942447"/>
            <a:ext cx="1953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Arial Rounded MT Bold" panose="020F0704030504030204" pitchFamily="34" charset="0"/>
                <a:ea typeface="HY견고딕" panose="02030600000101010101" pitchFamily="18" charset="-127"/>
              </a:rPr>
              <a:t>Controller</a:t>
            </a:r>
            <a:endParaRPr lang="ko-KR" altLang="en-US" sz="28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Arial Rounded MT Bold" panose="020F0704030504030204" pitchFamily="34" charset="0"/>
              <a:ea typeface="HY견고딕" panose="02030600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044" y="4026171"/>
            <a:ext cx="1855800" cy="18558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912198" y="5841954"/>
            <a:ext cx="1953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Arial Rounded MT Bold" panose="020F0704030504030204" pitchFamily="34" charset="0"/>
                <a:ea typeface="HY견고딕" panose="02030600000101010101" pitchFamily="18" charset="-127"/>
              </a:rPr>
              <a:t>Model</a:t>
            </a:r>
            <a:endParaRPr lang="ko-KR" altLang="en-US" sz="28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Arial Rounded MT Bold" panose="020F0704030504030204" pitchFamily="34" charset="0"/>
              <a:ea typeface="HY견고딕" panose="02030600000101010101" pitchFamily="18" charset="-127"/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3753082" y="2086492"/>
            <a:ext cx="1686295" cy="439605"/>
          </a:xfrm>
          <a:prstGeom prst="rightArrow">
            <a:avLst/>
          </a:prstGeom>
          <a:solidFill>
            <a:srgbClr val="43979B"/>
          </a:solidFill>
          <a:ln w="38100">
            <a:solidFill>
              <a:srgbClr val="3475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위쪽 화살표 30"/>
          <p:cNvSpPr/>
          <p:nvPr/>
        </p:nvSpPr>
        <p:spPr>
          <a:xfrm rot="14173668">
            <a:off x="4395017" y="2802447"/>
            <a:ext cx="468331" cy="2089771"/>
          </a:xfrm>
          <a:prstGeom prst="upArrow">
            <a:avLst/>
          </a:prstGeom>
          <a:solidFill>
            <a:srgbClr val="43979B"/>
          </a:solidFill>
          <a:ln w="38100">
            <a:solidFill>
              <a:srgbClr val="3475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121752" y="4010740"/>
            <a:ext cx="1021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 w="12700">
                  <a:noFill/>
                </a:ln>
                <a:solidFill>
                  <a:srgbClr val="2B60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4. </a:t>
            </a:r>
            <a:r>
              <a:rPr lang="ko-KR" altLang="en-US" sz="1600" b="1" dirty="0" smtClean="0">
                <a:ln w="12700">
                  <a:noFill/>
                </a:ln>
                <a:solidFill>
                  <a:srgbClr val="2B60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응답</a:t>
            </a:r>
            <a:endParaRPr lang="ko-KR" altLang="en-US" sz="1600" b="1" dirty="0">
              <a:ln w="12700">
                <a:noFill/>
              </a:ln>
              <a:solidFill>
                <a:srgbClr val="2B60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99156" y="3981185"/>
            <a:ext cx="16767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 w="12700">
                  <a:noFill/>
                </a:ln>
                <a:solidFill>
                  <a:srgbClr val="2B60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3. </a:t>
            </a:r>
            <a:r>
              <a:rPr lang="ko-KR" altLang="en-US" sz="1600" b="1" dirty="0" smtClean="0">
                <a:ln w="12700">
                  <a:noFill/>
                </a:ln>
                <a:solidFill>
                  <a:srgbClr val="2B60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처리 결과 전달</a:t>
            </a:r>
            <a:endParaRPr lang="ko-KR" altLang="en-US" sz="1600" b="1" dirty="0">
              <a:ln w="12700">
                <a:noFill/>
              </a:ln>
              <a:solidFill>
                <a:srgbClr val="2B60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5" name="위쪽 화살표 34"/>
          <p:cNvSpPr/>
          <p:nvPr/>
        </p:nvSpPr>
        <p:spPr>
          <a:xfrm rot="7426332" flipH="1">
            <a:off x="8769187" y="2783724"/>
            <a:ext cx="423281" cy="2089771"/>
          </a:xfrm>
          <a:prstGeom prst="upArrow">
            <a:avLst/>
          </a:prstGeom>
          <a:solidFill>
            <a:srgbClr val="43979B"/>
          </a:solidFill>
          <a:ln w="38100">
            <a:solidFill>
              <a:srgbClr val="3475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위쪽 화살표 35"/>
          <p:cNvSpPr/>
          <p:nvPr/>
        </p:nvSpPr>
        <p:spPr>
          <a:xfrm rot="7426332" flipV="1">
            <a:off x="9050254" y="2368042"/>
            <a:ext cx="407159" cy="2089771"/>
          </a:xfrm>
          <a:prstGeom prst="upArrow">
            <a:avLst/>
          </a:prstGeom>
          <a:solidFill>
            <a:srgbClr val="43979B"/>
          </a:solidFill>
          <a:ln w="38100">
            <a:solidFill>
              <a:srgbClr val="3475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9102278" y="2880892"/>
            <a:ext cx="2711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 w="9525">
                  <a:noFill/>
                </a:ln>
                <a:solidFill>
                  <a:srgbClr val="2B60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2. </a:t>
            </a:r>
            <a:r>
              <a:rPr lang="ko-KR" altLang="en-US" sz="1600" b="1" dirty="0" smtClean="0">
                <a:ln w="9525">
                  <a:noFill/>
                </a:ln>
                <a:solidFill>
                  <a:srgbClr val="2B60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백그라운드 </a:t>
            </a:r>
            <a:r>
              <a:rPr lang="ko-KR" altLang="en-US" sz="1600" b="1" dirty="0" err="1" smtClean="0">
                <a:ln w="9525">
                  <a:noFill/>
                </a:ln>
                <a:solidFill>
                  <a:srgbClr val="2B60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로직</a:t>
            </a:r>
            <a:r>
              <a:rPr lang="ko-KR" altLang="en-US" sz="1600" b="1" dirty="0" smtClean="0">
                <a:ln w="9525">
                  <a:noFill/>
                </a:ln>
                <a:solidFill>
                  <a:srgbClr val="2B60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 호출 및 결과 저장</a:t>
            </a:r>
            <a:endParaRPr lang="ko-KR" altLang="en-US" sz="1600" b="1" dirty="0">
              <a:ln w="9525">
                <a:noFill/>
              </a:ln>
              <a:solidFill>
                <a:srgbClr val="2B60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899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1619</Words>
  <Application>Microsoft Office PowerPoint</Application>
  <PresentationFormat>와이드스크린</PresentationFormat>
  <Paragraphs>403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7" baseType="lpstr">
      <vt:lpstr>HY견고딕</vt:lpstr>
      <vt:lpstr>HY헤드라인M</vt:lpstr>
      <vt:lpstr>맑은 고딕</vt:lpstr>
      <vt:lpstr>한컴 고딕</vt:lpstr>
      <vt:lpstr>함초롬돋움</vt:lpstr>
      <vt:lpstr>휴먼둥근헤드라인</vt:lpstr>
      <vt:lpstr>Arial</vt:lpstr>
      <vt:lpstr>Arial Rounded MT Bold</vt:lpstr>
      <vt:lpstr>Bahnschrift</vt:lpstr>
      <vt:lpstr>Bahnschrift Light SemiCondensed</vt:lpstr>
      <vt:lpstr>Gadugi</vt:lpstr>
      <vt:lpstr>Gill Sans MT</vt:lpstr>
      <vt:lpstr>Impact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big310</dc:creator>
  <cp:lastModifiedBy>big310</cp:lastModifiedBy>
  <cp:revision>696</cp:revision>
  <dcterms:created xsi:type="dcterms:W3CDTF">2022-12-01T04:58:44Z</dcterms:created>
  <dcterms:modified xsi:type="dcterms:W3CDTF">2022-12-19T02:19:59Z</dcterms:modified>
  <cp:version>1000.0000.01</cp:version>
</cp:coreProperties>
</file>